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75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  <p:sldId id="259" r:id="rId17"/>
    <p:sldId id="271" r:id="rId18"/>
    <p:sldId id="272" r:id="rId19"/>
    <p:sldId id="273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openclass.ru/node/513037" TargetMode="External"/><Relationship Id="rId7" Type="http://schemas.openxmlformats.org/officeDocument/2006/relationships/hyperlink" Target="https://pedsovet.org/users/user/viewPersonalData/id/142061" TargetMode="External"/><Relationship Id="rId2" Type="http://schemas.openxmlformats.org/officeDocument/2006/relationships/hyperlink" Target="https://nastavnik-five.ru/node/96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sportal.ru/velichko-elena-viktorovna" TargetMode="External"/><Relationship Id="rId5" Type="http://schemas.openxmlformats.org/officeDocument/2006/relationships/hyperlink" Target="https://nsportal.ru/viktoria-belenko" TargetMode="External"/><Relationship Id="rId4" Type="http://schemas.openxmlformats.org/officeDocument/2006/relationships/hyperlink" Target="http://pedagogika-smi.net/load/vserossijskie_konkursy_2016_2017_uchebnogo_goda/konkurs_pedagogicheskoj_proektnoj_dejatelnosti/referat_na_temu_zhiznennye_formy_travjanistykh_rastenij/90-1-0-37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egroo81.narod.ru/metod_5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714488"/>
            <a:ext cx="6172200" cy="2071702"/>
          </a:xfrm>
        </p:spPr>
        <p:txBody>
          <a:bodyPr anchor="t"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Материалы заочного этапа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Фестиваля муниципальных профессиональных педагогических сообществ, посвященного 80-летию Ростовской области и пятилетию Фестиваля профессиональных клубов «Учитель Дона»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877272"/>
            <a:ext cx="6172200" cy="49765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2017 год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 descr="эмблема СПЕКТР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7" t="6250" r="10937" b="16666"/>
          <a:stretch>
            <a:fillRect/>
          </a:stretch>
        </p:blipFill>
        <p:spPr>
          <a:xfrm>
            <a:off x="714348" y="214290"/>
            <a:ext cx="3185749" cy="2357454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00298" y="3786190"/>
            <a:ext cx="614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работы  творческой группы учителей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Егорлыкского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7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Основная деятельность:</a:t>
            </a:r>
            <a:br>
              <a:rPr lang="ru-RU" b="1" dirty="0" smtClean="0"/>
            </a:br>
            <a:r>
              <a:rPr lang="ru-RU" b="1" dirty="0" smtClean="0"/>
              <a:t>	</a:t>
            </a:r>
            <a:r>
              <a:rPr lang="ru-RU" sz="2400" b="1" dirty="0" smtClean="0"/>
              <a:t>открытые уроки конкурсантов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err="1" smtClean="0"/>
              <a:t>Маренко</a:t>
            </a:r>
            <a:r>
              <a:rPr lang="ru-RU" dirty="0" smtClean="0"/>
              <a:t> Е.В.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Афанасьева Е.В.</a:t>
            </a:r>
            <a:endParaRPr lang="ru-RU" dirty="0"/>
          </a:p>
        </p:txBody>
      </p:sp>
      <p:pic>
        <p:nvPicPr>
          <p:cNvPr id="12" name="Содержимое 11" descr="урок обл (2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Содержимое 12" descr="урок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9337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Основная деятельность:</a:t>
            </a:r>
            <a:br>
              <a:rPr lang="ru-RU" b="1" dirty="0" smtClean="0"/>
            </a:br>
            <a:r>
              <a:rPr lang="ru-RU" b="1" dirty="0" smtClean="0"/>
              <a:t>	</a:t>
            </a:r>
            <a:r>
              <a:rPr lang="ru-RU" sz="2400" b="1" dirty="0" smtClean="0"/>
              <a:t>методические семинары  и собеседования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Содержимое 13" descr="H:\фото\111пнпо фото\СВЕТЛАНА\IMG_2245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14327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14" descr="работа Содружества (2)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t="10000"/>
          <a:stretch>
            <a:fillRect/>
          </a:stretch>
        </p:blipFill>
        <p:spPr>
          <a:xfrm>
            <a:off x="4500562" y="1643050"/>
            <a:ext cx="312610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G:\клуб\Изображение 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71942"/>
            <a:ext cx="307183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DSCN0119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rcRect t="7291" r="6250" b="3125"/>
          <a:stretch>
            <a:fillRect/>
          </a:stretch>
        </p:blipFill>
        <p:spPr>
          <a:xfrm>
            <a:off x="4500562" y="4000504"/>
            <a:ext cx="3214710" cy="2303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Основная деятельность:</a:t>
            </a:r>
            <a:br>
              <a:rPr lang="ru-RU" b="1" dirty="0" smtClean="0"/>
            </a:br>
            <a:r>
              <a:rPr lang="ru-RU" sz="2400" dirty="0" smtClean="0"/>
              <a:t>участие в межрегиональном семинаре в п. Лазаревское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IMG_20171103_1624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8675" y="1857364"/>
            <a:ext cx="300039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IMG_20171105_1136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64823" y="1857364"/>
            <a:ext cx="3000397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Основная деятельность:</a:t>
            </a:r>
            <a:br>
              <a:rPr lang="ru-RU" b="1" dirty="0" smtClean="0"/>
            </a:br>
            <a:r>
              <a:rPr lang="ru-RU" b="1" dirty="0" smtClean="0"/>
              <a:t>	</a:t>
            </a:r>
            <a:r>
              <a:rPr lang="ru-RU" sz="2400" dirty="0" smtClean="0"/>
              <a:t>участие конкурсанта Афанасьевой Е.В. 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IMG_20171103_1624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8675" y="2362200"/>
            <a:ext cx="291465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IMG_20171105_1136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2060" y="2362200"/>
            <a:ext cx="291465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357298"/>
            <a:ext cx="3657600" cy="870790"/>
          </a:xfrm>
        </p:spPr>
        <p:txBody>
          <a:bodyPr/>
          <a:lstStyle/>
          <a:p>
            <a:r>
              <a:rPr lang="ru-RU" sz="1600" dirty="0" smtClean="0"/>
              <a:t>во Всероссийском конкурсе «Первые шаги в науку» в г. Москва (2016г)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357298"/>
            <a:ext cx="3943376" cy="870790"/>
          </a:xfrm>
        </p:spPr>
        <p:txBody>
          <a:bodyPr/>
          <a:lstStyle/>
          <a:p>
            <a:r>
              <a:rPr lang="ru-RU" sz="1600" dirty="0" smtClean="0"/>
              <a:t>В Межрегиональном молодежном педагогическом форуме п. Лазаревское (март 2017г)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Основная деятельность:</a:t>
            </a:r>
            <a:br>
              <a:rPr lang="ru-RU" b="1" dirty="0" smtClean="0"/>
            </a:br>
            <a:r>
              <a:rPr lang="ru-RU" b="1" dirty="0" smtClean="0"/>
              <a:t>	</a:t>
            </a:r>
            <a:r>
              <a:rPr lang="ru-RU" sz="2400" b="1" dirty="0" smtClean="0"/>
              <a:t>публикации членов клуба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ysClr val="windowText" lastClr="000000"/>
                </a:solidFill>
                <a:hlinkClick r:id="rId2"/>
              </a:rPr>
              <a:t>https</a:t>
            </a:r>
            <a:r>
              <a:rPr lang="ru-RU" sz="2000" b="1" u="sng" dirty="0" smtClean="0">
                <a:solidFill>
                  <a:sysClr val="windowText" lastClr="000000"/>
                </a:solidFill>
                <a:hlinkClick r:id="rId2"/>
              </a:rPr>
              <a:t>://</a:t>
            </a:r>
            <a:r>
              <a:rPr lang="en-US" sz="2000" b="1" u="sng" dirty="0" err="1" smtClean="0">
                <a:solidFill>
                  <a:sysClr val="windowText" lastClr="000000"/>
                </a:solidFill>
                <a:hlinkClick r:id="rId2"/>
              </a:rPr>
              <a:t>nastavnik</a:t>
            </a:r>
            <a:r>
              <a:rPr lang="ru-RU" sz="2000" b="1" u="sng" dirty="0" smtClean="0">
                <a:solidFill>
                  <a:sysClr val="windowText" lastClr="000000"/>
                </a:solidFill>
                <a:hlinkClick r:id="rId2"/>
              </a:rPr>
              <a:t>-</a:t>
            </a:r>
            <a:r>
              <a:rPr lang="en-US" sz="2000" b="1" u="sng" dirty="0" smtClean="0">
                <a:solidFill>
                  <a:sysClr val="windowText" lastClr="000000"/>
                </a:solidFill>
                <a:hlinkClick r:id="rId2"/>
              </a:rPr>
              <a:t>five</a:t>
            </a:r>
            <a:r>
              <a:rPr lang="ru-RU" sz="2000" b="1" u="sng" dirty="0" smtClean="0">
                <a:solidFill>
                  <a:sysClr val="windowText" lastClr="000000"/>
                </a:solidFill>
                <a:hlinkClick r:id="rId2"/>
              </a:rPr>
              <a:t>.</a:t>
            </a:r>
            <a:r>
              <a:rPr lang="en-US" sz="2000" b="1" u="sng" dirty="0" err="1" smtClean="0">
                <a:solidFill>
                  <a:sysClr val="windowText" lastClr="000000"/>
                </a:solidFill>
                <a:hlinkClick r:id="rId2"/>
              </a:rPr>
              <a:t>ru</a:t>
            </a:r>
            <a:r>
              <a:rPr lang="ru-RU" sz="2000" b="1" u="sng" dirty="0" smtClean="0">
                <a:solidFill>
                  <a:sysClr val="windowText" lastClr="000000"/>
                </a:solidFill>
                <a:hlinkClick r:id="rId2"/>
              </a:rPr>
              <a:t>/</a:t>
            </a:r>
            <a:r>
              <a:rPr lang="en-US" sz="2000" b="1" u="sng" dirty="0" smtClean="0">
                <a:solidFill>
                  <a:sysClr val="windowText" lastClr="000000"/>
                </a:solidFill>
                <a:hlinkClick r:id="rId2"/>
              </a:rPr>
              <a:t>node</a:t>
            </a:r>
            <a:r>
              <a:rPr lang="ru-RU" sz="2000" b="1" u="sng" dirty="0" smtClean="0">
                <a:solidFill>
                  <a:sysClr val="windowText" lastClr="000000"/>
                </a:solidFill>
                <a:hlinkClick r:id="rId2"/>
              </a:rPr>
              <a:t>/9652</a:t>
            </a:r>
            <a:endParaRPr lang="ru-RU" sz="2000" b="1" dirty="0" smtClean="0">
              <a:solidFill>
                <a:sysClr val="windowText" lastClr="000000"/>
              </a:solidFill>
            </a:endParaRPr>
          </a:p>
          <a:p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http://www.openclass.ru/node/513037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://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pedagogika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-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smi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.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net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/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load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/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vserossijskie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konkursy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_2016_2017_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uchebnogo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goda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/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konkurs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pedagogicheskoj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proektnoj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dejatelnosti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/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referat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na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temu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zhiznennye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formy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travjanistykh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_</a:t>
            </a:r>
            <a:r>
              <a:rPr lang="en-US" sz="2000" b="1" u="sng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rastenij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/90-1-0-371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https://nsportal.ru/viktoria-belenko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https://nsportal.ru/velichko-elena-viktorovna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hlinkClick r:id="rId7"/>
              </a:rPr>
              <a:t>https://pedsovet.org/users/user/viewPersonalData/id/142061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/>
              <a:t>методический сборник «Инновационные педагогические технологии в практике работы педагогов ЕСОШ№1», издательство МБОУ ЕСОШ №1, ст.Егорлыкская, 2015 г.</a:t>
            </a:r>
            <a:endParaRPr lang="ru-RU" sz="2000" b="1" dirty="0"/>
          </a:p>
        </p:txBody>
      </p:sp>
      <p:pic>
        <p:nvPicPr>
          <p:cNvPr id="6" name="Рисунок 5" descr="MDS00004.jpg"/>
          <p:cNvPicPr>
            <a:picLocks noChangeAspect="1"/>
          </p:cNvPicPr>
          <p:nvPr/>
        </p:nvPicPr>
        <p:blipFill>
          <a:blip r:embed="rId8" cstate="print"/>
          <a:srcRect l="4196" t="7291" r="31392" b="27083"/>
          <a:stretch>
            <a:fillRect/>
          </a:stretch>
        </p:blipFill>
        <p:spPr>
          <a:xfrm>
            <a:off x="7000892" y="214290"/>
            <a:ext cx="1632851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3567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Первые результаты: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5" y="2362200"/>
            <a:ext cx="291465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37" t="33768" r="29762" b="17006"/>
          <a:stretch/>
        </p:blipFill>
        <p:spPr>
          <a:xfrm>
            <a:off x="5076056" y="2395476"/>
            <a:ext cx="2675363" cy="376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467544" y="980728"/>
            <a:ext cx="3657600" cy="1296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dirty="0" smtClean="0"/>
              <a:t>2014 г. – </a:t>
            </a:r>
            <a:r>
              <a:rPr lang="ru-RU" sz="1800" dirty="0" err="1" smtClean="0"/>
              <a:t>Ступак</a:t>
            </a:r>
            <a:r>
              <a:rPr lang="ru-RU" sz="1800" dirty="0" smtClean="0"/>
              <a:t> Г.Н., учитель географии – победитель муниципального этапа конкурса «Учитель года»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980728"/>
            <a:ext cx="4104456" cy="12961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ru-RU" sz="1800" dirty="0" smtClean="0"/>
              <a:t>2015 г. – </a:t>
            </a:r>
            <a:r>
              <a:rPr lang="ru-RU" sz="1800" dirty="0" err="1" smtClean="0"/>
              <a:t>Юресько</a:t>
            </a:r>
            <a:r>
              <a:rPr lang="ru-RU" sz="1800" dirty="0" smtClean="0"/>
              <a:t> Т.А., учитель </a:t>
            </a:r>
            <a:r>
              <a:rPr lang="ru-RU" sz="1800" dirty="0" err="1" smtClean="0"/>
              <a:t>нач.классов</a:t>
            </a:r>
            <a:r>
              <a:rPr lang="ru-RU" sz="1800" dirty="0" smtClean="0"/>
              <a:t> – победитель муниципального этапа конкурса «Учитель года»</a:t>
            </a:r>
          </a:p>
        </p:txBody>
      </p:sp>
    </p:spTree>
    <p:extLst>
      <p:ext uri="{BB962C8B-B14F-4D97-AF65-F5344CB8AC3E}">
        <p14:creationId xmlns:p14="http://schemas.microsoft.com/office/powerpoint/2010/main" xmlns="" val="25773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3567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Первые результаты: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1967" r="12982"/>
          <a:stretch>
            <a:fillRect/>
          </a:stretch>
        </p:blipFill>
        <p:spPr>
          <a:xfrm>
            <a:off x="571472" y="2571744"/>
            <a:ext cx="3357586" cy="298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714620"/>
            <a:ext cx="418286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357158" y="980728"/>
            <a:ext cx="3714776" cy="1296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dirty="0" smtClean="0"/>
              <a:t>2016 г. – </a:t>
            </a:r>
            <a:r>
              <a:rPr lang="ru-RU" sz="1800" dirty="0" err="1" smtClean="0"/>
              <a:t>Маренко</a:t>
            </a:r>
            <a:r>
              <a:rPr lang="ru-RU" sz="1800" dirty="0" smtClean="0"/>
              <a:t> Е.В., учитель </a:t>
            </a:r>
            <a:r>
              <a:rPr lang="ru-RU" sz="1800" dirty="0" err="1" smtClean="0"/>
              <a:t>нач.классов</a:t>
            </a:r>
            <a:r>
              <a:rPr lang="ru-RU" sz="1800" dirty="0" smtClean="0"/>
              <a:t> – победитель муниципального этапа конкурса «Учитель года»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980728"/>
            <a:ext cx="4104456" cy="12961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ru-RU" sz="1800" dirty="0" smtClean="0"/>
              <a:t>2017 г. – Афанасьева Е.В., учитель английского языка – победитель муниципального этапа конкурса «Учитель года»</a:t>
            </a:r>
          </a:p>
        </p:txBody>
      </p:sp>
    </p:spTree>
    <p:extLst>
      <p:ext uri="{BB962C8B-B14F-4D97-AF65-F5344CB8AC3E}">
        <p14:creationId xmlns:p14="http://schemas.microsoft.com/office/powerpoint/2010/main" xmlns="" val="25773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Выход на новый уровень: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ru-RU" b="1" dirty="0" smtClean="0"/>
              <a:t>в октябре 2017 года была создана районная творческая группа педагогов «Учитель года - СПЕКТР» (Приказ №552 от 10.10.2017 г.), </a:t>
            </a:r>
            <a:r>
              <a:rPr lang="ru-RU" b="1" u="sng" dirty="0" smtClean="0">
                <a:hlinkClick r:id="rId2"/>
              </a:rPr>
              <a:t>http://egroo81.narod.ru/metod_5.htm</a:t>
            </a:r>
            <a:r>
              <a:rPr lang="ru-RU" b="1" dirty="0" smtClean="0"/>
              <a:t> </a:t>
            </a:r>
          </a:p>
          <a:p>
            <a:pPr marL="360000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Содружество</a:t>
            </a:r>
          </a:p>
          <a:p>
            <a:pPr marL="360000">
              <a:buNone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Перспектива</a:t>
            </a:r>
          </a:p>
          <a:p>
            <a:pPr marL="360000">
              <a:buNone/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Единство</a:t>
            </a:r>
          </a:p>
          <a:p>
            <a:pPr marL="360000">
              <a:buNone/>
            </a:pP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</a:p>
          <a:p>
            <a:pPr marL="360000"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</a:p>
          <a:p>
            <a:pPr marL="360000">
              <a:buNone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</a:p>
          <a:p>
            <a:endParaRPr lang="ru-RU" b="1" dirty="0"/>
          </a:p>
        </p:txBody>
      </p:sp>
      <p:pic>
        <p:nvPicPr>
          <p:cNvPr id="8" name="Рисунок 7" descr="IMG_20171114_142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143248"/>
            <a:ext cx="4500593" cy="337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2071702"/>
          </a:xfrm>
        </p:spPr>
        <p:txBody>
          <a:bodyPr/>
          <a:lstStyle/>
          <a:p>
            <a:pPr algn="just"/>
            <a:r>
              <a:rPr lang="ru-RU" b="1" u="sng" dirty="0" smtClean="0"/>
              <a:t>Полякова С.В., </a:t>
            </a:r>
            <a:r>
              <a:rPr lang="ru-RU" b="1" dirty="0" smtClean="0"/>
              <a:t>учитель биологии высшей категории МБОУ ЕСОШ №1, победитель конкурсного отбора лучших учителей приоритетного  национального проекта  «Образование» 2007 года.</a:t>
            </a:r>
          </a:p>
          <a:p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Руководитель группы: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42910" y="3000372"/>
            <a:ext cx="7467600" cy="6540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Совет группы: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14348" y="3857628"/>
            <a:ext cx="3643338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Полякова С.В,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/>
              <a:t>Реуцкая</a:t>
            </a:r>
            <a:r>
              <a:rPr lang="ru-RU" sz="2400" b="1" dirty="0" smtClean="0"/>
              <a:t> Е.С.,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/>
              <a:t>Скурихина</a:t>
            </a:r>
            <a:r>
              <a:rPr lang="ru-RU" sz="2400" b="1" dirty="0" smtClean="0"/>
              <a:t> С.В.,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/>
              <a:t>Беленко</a:t>
            </a:r>
            <a:r>
              <a:rPr lang="ru-RU" sz="2400" b="1" dirty="0" smtClean="0"/>
              <a:t> В.В.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IMG_20171114_142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8622" y="3214686"/>
            <a:ext cx="4476782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Ожидаемые результаты: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- </a:t>
            </a:r>
            <a:r>
              <a:rPr lang="ru-RU" dirty="0" smtClean="0"/>
              <a:t>объединение учителей-предметников               для повышения  эффективности         методической деятельности;</a:t>
            </a:r>
          </a:p>
          <a:p>
            <a:r>
              <a:rPr lang="ru-RU" dirty="0" smtClean="0"/>
              <a:t>-увеличение доли учителей района, принимающих участие в конкурсах профессионального мастерства;</a:t>
            </a:r>
          </a:p>
          <a:p>
            <a:r>
              <a:rPr lang="ru-RU" dirty="0" smtClean="0"/>
              <a:t>- повышение результативности участия учителей района  в профессиональных конкурсах;</a:t>
            </a:r>
          </a:p>
          <a:p>
            <a:r>
              <a:rPr lang="ru-RU" dirty="0" smtClean="0"/>
              <a:t>- содействие формированию имиджа </a:t>
            </a:r>
            <a:r>
              <a:rPr lang="ru-RU" dirty="0" err="1" smtClean="0"/>
              <a:t>Егорлыкского</a:t>
            </a:r>
            <a:r>
              <a:rPr lang="ru-RU" dirty="0" smtClean="0"/>
              <a:t>  района, как района с высоким уровнем педагогической культуры;</a:t>
            </a:r>
          </a:p>
          <a:p>
            <a:r>
              <a:rPr lang="ru-RU" dirty="0" smtClean="0"/>
              <a:t>- закрепление высокой профессиональной репутации учителей </a:t>
            </a:r>
            <a:r>
              <a:rPr lang="ru-RU" dirty="0" err="1" smtClean="0"/>
              <a:t>Егорлыкского</a:t>
            </a:r>
            <a:r>
              <a:rPr lang="ru-RU" dirty="0" smtClean="0"/>
              <a:t> района на региональном, межрегиональном уровнях. </a:t>
            </a:r>
          </a:p>
        </p:txBody>
      </p:sp>
      <p:pic>
        <p:nvPicPr>
          <p:cNvPr id="4" name="Рисунок 3" descr="пелика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2577" y="0"/>
            <a:ext cx="3121423" cy="2115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357430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Содружество </a:t>
            </a:r>
            <a:r>
              <a:rPr lang="ru-RU" sz="36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учителя с учеником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Даёт </a:t>
            </a:r>
            <a:r>
              <a:rPr lang="ru-RU" sz="36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плоды посеянных семян</a:t>
            </a:r>
            <a:r>
              <a:rPr lang="ru-RU" sz="3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…</a:t>
            </a:r>
          </a:p>
          <a:p>
            <a:pPr algn="r"/>
            <a:endParaRPr lang="ru-RU" sz="1200" b="1" i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r"/>
            <a:endParaRPr lang="ru-RU" sz="1200" b="1" i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r"/>
            <a:endParaRPr lang="ru-RU" sz="1200" b="1" i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 descr="эмблема СПЕКТР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7" t="6250" r="10937" b="16666"/>
          <a:stretch>
            <a:fillRect/>
          </a:stretch>
        </p:blipFill>
        <p:spPr>
          <a:xfrm>
            <a:off x="642910" y="0"/>
            <a:ext cx="3185749" cy="23574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124" y="150017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86248" y="1071546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Наш</a:t>
            </a:r>
            <a:r>
              <a:rPr lang="ru-RU" sz="4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девиз</a:t>
            </a:r>
            <a:r>
              <a:rPr lang="ru-RU" sz="4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1347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Немного истории…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931224" cy="379761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ноябрь 2012 года – участие учителей МБОУ ЕСОШ №1 Поляковой С.В. И </a:t>
            </a:r>
            <a:r>
              <a:rPr lang="ru-RU" b="1" dirty="0" err="1" smtClean="0"/>
              <a:t>Ступак</a:t>
            </a:r>
            <a:r>
              <a:rPr lang="ru-RU" b="1" dirty="0" smtClean="0"/>
              <a:t> Г.Н. в межрегиональном </a:t>
            </a:r>
            <a:r>
              <a:rPr lang="ru-RU" b="1" dirty="0"/>
              <a:t>семинаре в п. </a:t>
            </a:r>
            <a:r>
              <a:rPr lang="ru-RU" b="1" dirty="0" smtClean="0"/>
              <a:t>Лазаревское, </a:t>
            </a:r>
            <a:r>
              <a:rPr lang="ru-RU" b="1" dirty="0"/>
              <a:t>где изучался опыт коллег по организации творческих клубов «Учитель года».</a:t>
            </a:r>
            <a:endParaRPr lang="ru-RU" b="1" dirty="0" smtClean="0"/>
          </a:p>
          <a:p>
            <a:pPr algn="just"/>
            <a:r>
              <a:rPr lang="ru-RU" b="1" dirty="0" smtClean="0"/>
              <a:t>ноябрь </a:t>
            </a:r>
            <a:r>
              <a:rPr lang="ru-RU" b="1" dirty="0"/>
              <a:t>2012 </a:t>
            </a:r>
            <a:r>
              <a:rPr lang="ru-RU" b="1" dirty="0" smtClean="0"/>
              <a:t>года – на базе </a:t>
            </a:r>
            <a:r>
              <a:rPr lang="ru-RU" b="1" dirty="0"/>
              <a:t>МБОУ ЕСОШ №1 </a:t>
            </a:r>
            <a:r>
              <a:rPr lang="ru-RU" b="1" dirty="0" smtClean="0"/>
              <a:t>создан </a:t>
            </a:r>
            <a:r>
              <a:rPr lang="ru-RU" b="1" dirty="0"/>
              <a:t>школьный  клуб творческих  </a:t>
            </a:r>
            <a:r>
              <a:rPr lang="ru-RU" b="1" dirty="0" smtClean="0"/>
              <a:t>педагогов «Содружество» для оказания поддержки учителям, принимающим участие в конкурсе «Учитель года»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</p:txBody>
      </p:sp>
      <p:pic>
        <p:nvPicPr>
          <p:cNvPr id="4" name="Рисунок 3" descr="H:\фото\111пнпо фото\СВЕТЛАНА ВИКТОРОВНА\PB050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97152"/>
            <a:ext cx="2025650" cy="151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797151"/>
            <a:ext cx="2024380" cy="151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797152"/>
            <a:ext cx="2024379" cy="151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28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Цель: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28" y="428604"/>
            <a:ext cx="7467600" cy="1543048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10000"/>
              </a:lnSpc>
              <a:buNone/>
            </a:pPr>
            <a:r>
              <a:rPr lang="ru-RU" b="1" dirty="0" smtClean="0"/>
              <a:t>формирование у  педагогов высоких профессиональных идеалов, потребностей в постоянном саморазвитии и самосовершенствовании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071678"/>
            <a:ext cx="7396162" cy="5715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2643182"/>
            <a:ext cx="7467600" cy="378621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b="1" dirty="0" smtClean="0"/>
              <a:t> удовлетворять потребности  педагогов в непрерывном образовании и оказывать им помощь в преодолении различных затруднений; </a:t>
            </a:r>
          </a:p>
          <a:p>
            <a:pPr>
              <a:buFont typeface="Courier New" pitchFamily="49" charset="0"/>
              <a:buChar char="o"/>
            </a:pPr>
            <a:r>
              <a:rPr lang="ru-RU" sz="2400" b="1" dirty="0" smtClean="0"/>
              <a:t> способствовать формированию индивидуального стиля творческой деятельности; </a:t>
            </a:r>
          </a:p>
          <a:p>
            <a:pPr>
              <a:buFont typeface="Courier New" pitchFamily="49" charset="0"/>
              <a:buChar char="o"/>
            </a:pPr>
            <a:r>
              <a:rPr lang="ru-RU" sz="2400" b="1" dirty="0" smtClean="0"/>
              <a:t> помогать в первую очередь молодым педагогам внедрять современные подходы и передовые педагогические технологии в образовательный процесс;</a:t>
            </a:r>
          </a:p>
          <a:p>
            <a:pPr>
              <a:buFont typeface="Courier New" pitchFamily="49" charset="0"/>
              <a:buChar char="o"/>
            </a:pPr>
            <a:r>
              <a:rPr lang="ru-RU" sz="2400" b="1" dirty="0" smtClean="0"/>
              <a:t> делиться своим опытом работы  с педагогическим сообществом через публикации в сети Интернет и печатных изданиях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Основные направления работы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758138" cy="4759464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формирование индивидуального профессионального стиля творческой деятельности педагогов через внедрение прогрессивных образовательных технологий;</a:t>
            </a:r>
          </a:p>
          <a:p>
            <a:r>
              <a:rPr lang="ru-RU" b="1" dirty="0" smtClean="0"/>
              <a:t>организация профессиональной коммуникации;</a:t>
            </a:r>
          </a:p>
          <a:p>
            <a:r>
              <a:rPr lang="ru-RU" b="1" dirty="0" smtClean="0"/>
              <a:t>мотивация самообразования;</a:t>
            </a:r>
          </a:p>
          <a:p>
            <a:r>
              <a:rPr lang="ru-RU" b="1" dirty="0" smtClean="0"/>
              <a:t>проведение опытными педагогами учебно-методических занятий для начинающих педагогов.</a:t>
            </a:r>
            <a:endParaRPr lang="ru-RU" b="1" dirty="0"/>
          </a:p>
        </p:txBody>
      </p:sp>
      <p:pic>
        <p:nvPicPr>
          <p:cNvPr id="4" name="Рисунок 3" descr="герб ШКОЛЫ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357166"/>
            <a:ext cx="1538106" cy="157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Технология опыта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758138" cy="475946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Выявление интересного опыта, полезных педагогических находок, трудностей и проблем в рамках работы клуба. </a:t>
            </a:r>
          </a:p>
          <a:p>
            <a:r>
              <a:rPr lang="ru-RU" b="1" dirty="0" smtClean="0"/>
              <a:t>Изучение и анализ результатов работы клуба с целью установить факторы, обуславливающие высокие показатели работы.</a:t>
            </a:r>
          </a:p>
          <a:p>
            <a:r>
              <a:rPr lang="ru-RU" b="1" dirty="0" smtClean="0"/>
              <a:t> Разработка инновационной системы методов и средств, позволяющей повысить эффективность методической помощи наставников.</a:t>
            </a:r>
          </a:p>
          <a:p>
            <a:r>
              <a:rPr lang="ru-RU" b="1" dirty="0" smtClean="0"/>
              <a:t>Рационализация отдельных сторон педагогического труда и  творческий подход к применению устоявшихся методик.</a:t>
            </a:r>
          </a:p>
        </p:txBody>
      </p:sp>
      <p:pic>
        <p:nvPicPr>
          <p:cNvPr id="4" name="Рисунок 3" descr="герб ШКОЛЫ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357166"/>
            <a:ext cx="1538106" cy="157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Основная деятельность: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мастер-классы для конкурсантов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043246"/>
          </a:xfrm>
        </p:spPr>
        <p:txBody>
          <a:bodyPr/>
          <a:lstStyle/>
          <a:p>
            <a:r>
              <a:rPr lang="ru-RU" b="1" dirty="0" smtClean="0"/>
              <a:t>Полякова С.В. </a:t>
            </a:r>
            <a:r>
              <a:rPr lang="ru-RU" dirty="0" smtClean="0"/>
              <a:t>- «Работа в сетевых сообществах и участие в проектах», «</a:t>
            </a:r>
            <a:r>
              <a:rPr lang="ru-RU" dirty="0" err="1" smtClean="0"/>
              <a:t>Портфолио</a:t>
            </a:r>
            <a:r>
              <a:rPr lang="ru-RU" dirty="0" smtClean="0"/>
              <a:t> учителя»</a:t>
            </a:r>
          </a:p>
          <a:p>
            <a:r>
              <a:rPr lang="ru-RU" b="1" dirty="0" err="1" smtClean="0"/>
              <a:t>Ступак</a:t>
            </a:r>
            <a:r>
              <a:rPr lang="ru-RU" b="1" dirty="0" smtClean="0"/>
              <a:t> Г.Н.  </a:t>
            </a:r>
            <a:r>
              <a:rPr lang="ru-RU" dirty="0" smtClean="0"/>
              <a:t>- «Использование ЦОР в образовательном процессе»</a:t>
            </a:r>
          </a:p>
          <a:p>
            <a:r>
              <a:rPr lang="ru-RU" b="1" dirty="0" err="1" smtClean="0"/>
              <a:t>Беленко</a:t>
            </a:r>
            <a:r>
              <a:rPr lang="ru-RU" b="1" dirty="0" smtClean="0"/>
              <a:t> В.В. </a:t>
            </a:r>
            <a:r>
              <a:rPr lang="ru-RU" dirty="0" smtClean="0"/>
              <a:t>- «Работа с интерактивной доской»</a:t>
            </a:r>
          </a:p>
          <a:p>
            <a:endParaRPr lang="ru-RU" dirty="0"/>
          </a:p>
        </p:txBody>
      </p:sp>
      <p:pic>
        <p:nvPicPr>
          <p:cNvPr id="9" name="Рисунок 8" descr="DSCN998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268396"/>
            <a:ext cx="3167053" cy="237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Основная деятельность:</a:t>
            </a:r>
            <a:br>
              <a:rPr lang="ru-RU" b="1" dirty="0" smtClean="0"/>
            </a:br>
            <a:r>
              <a:rPr lang="ru-RU" b="1" dirty="0" smtClean="0"/>
              <a:t>	</a:t>
            </a:r>
            <a:r>
              <a:rPr lang="ru-RU" sz="2400" b="1" dirty="0" smtClean="0"/>
              <a:t>открытые уроки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Содержимое 12" descr="Урок Беленко с Проблемным диалогом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643182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Полякова С.В.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Беленко</a:t>
            </a:r>
            <a:r>
              <a:rPr lang="ru-RU" dirty="0" smtClean="0"/>
              <a:t> В.В.</a:t>
            </a:r>
            <a:endParaRPr lang="ru-RU" dirty="0"/>
          </a:p>
        </p:txBody>
      </p:sp>
      <p:pic>
        <p:nvPicPr>
          <p:cNvPr id="12" name="Содержимое 11" descr="H:\фото\111пнпо фото\урок\1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 r="18750"/>
          <a:stretch>
            <a:fillRect/>
          </a:stretch>
        </p:blipFill>
        <p:spPr bwMode="auto">
          <a:xfrm>
            <a:off x="571472" y="2643182"/>
            <a:ext cx="357190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Основная деятельность:</a:t>
            </a:r>
            <a:br>
              <a:rPr lang="ru-RU" b="1" dirty="0" smtClean="0"/>
            </a:br>
            <a:r>
              <a:rPr lang="ru-RU" b="1" dirty="0" smtClean="0"/>
              <a:t>	</a:t>
            </a:r>
            <a:r>
              <a:rPr lang="ru-RU" sz="2400" b="1" dirty="0" smtClean="0"/>
              <a:t>открытые уроки конкурсантов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err="1" smtClean="0"/>
              <a:t>Ступак</a:t>
            </a:r>
            <a:r>
              <a:rPr lang="ru-RU" dirty="0" smtClean="0"/>
              <a:t> Г.Н.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Юресько</a:t>
            </a:r>
            <a:r>
              <a:rPr lang="ru-RU" dirty="0" smtClean="0"/>
              <a:t> Т.А.</a:t>
            </a:r>
            <a:endParaRPr lang="ru-RU" dirty="0"/>
          </a:p>
        </p:txBody>
      </p:sp>
      <p:pic>
        <p:nvPicPr>
          <p:cNvPr id="8" name="Содержимое 7" descr="DSCF0908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357190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2014-11-14 06-59-58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571744"/>
            <a:ext cx="350046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767</TotalTime>
  <Words>687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Материалы заочного этапа  Фестиваля муниципальных профессиональных педагогических сообществ, посвященного 80-летию Ростовской области и пятилетию Фестиваля профессиональных клубов «Учитель Дона»</vt:lpstr>
      <vt:lpstr>Слайд 2</vt:lpstr>
      <vt:lpstr>Немного истории…</vt:lpstr>
      <vt:lpstr>Цель:</vt:lpstr>
      <vt:lpstr>Основные направления работы</vt:lpstr>
      <vt:lpstr>Технология опыта</vt:lpstr>
      <vt:lpstr>Основная деятельность:  мастер-классы для конкурсантов</vt:lpstr>
      <vt:lpstr>Основная деятельность:  открытые уроки </vt:lpstr>
      <vt:lpstr>Основная деятельность:  открытые уроки конкурсантов </vt:lpstr>
      <vt:lpstr>Основная деятельность:  открытые уроки конкурсантов </vt:lpstr>
      <vt:lpstr>Основная деятельность:  методические семинары  и собеседования </vt:lpstr>
      <vt:lpstr>Основная деятельность: участие в межрегиональном семинаре в п. Лазаревское</vt:lpstr>
      <vt:lpstr>Основная деятельность:  участие конкурсанта Афанасьевой Е.В. </vt:lpstr>
      <vt:lpstr>Основная деятельность:  публикации членов клуба</vt:lpstr>
      <vt:lpstr>Первые результаты:</vt:lpstr>
      <vt:lpstr>Первые результаты:</vt:lpstr>
      <vt:lpstr>Выход на новый уровень:</vt:lpstr>
      <vt:lpstr>Руководитель группы:</vt:lpstr>
      <vt:lpstr>Ожидаемые 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творческой группы учителей егорлыкского района «Учитель года – СПЕКТР»</dc:title>
  <dc:creator>Кабинет 23</dc:creator>
  <cp:lastModifiedBy>user</cp:lastModifiedBy>
  <cp:revision>38</cp:revision>
  <dcterms:created xsi:type="dcterms:W3CDTF">2017-11-15T05:33:37Z</dcterms:created>
  <dcterms:modified xsi:type="dcterms:W3CDTF">2017-11-16T08:39:38Z</dcterms:modified>
</cp:coreProperties>
</file>