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74" r:id="rId4"/>
    <p:sldId id="273" r:id="rId5"/>
    <p:sldId id="260" r:id="rId6"/>
    <p:sldId id="275" r:id="rId7"/>
    <p:sldId id="276" r:id="rId8"/>
    <p:sldId id="277" r:id="rId9"/>
    <p:sldId id="278" r:id="rId10"/>
    <p:sldId id="279" r:id="rId11"/>
    <p:sldId id="281" r:id="rId12"/>
    <p:sldId id="282" r:id="rId13"/>
    <p:sldId id="285" r:id="rId14"/>
    <p:sldId id="286" r:id="rId15"/>
    <p:sldId id="287" r:id="rId16"/>
    <p:sldId id="288" r:id="rId17"/>
    <p:sldId id="289" r:id="rId18"/>
    <p:sldId id="264" r:id="rId19"/>
    <p:sldId id="261" r:id="rId20"/>
    <p:sldId id="262" r:id="rId21"/>
    <p:sldId id="263" r:id="rId22"/>
    <p:sldId id="265" r:id="rId23"/>
    <p:sldId id="266" r:id="rId24"/>
    <p:sldId id="267" r:id="rId25"/>
    <p:sldId id="268" r:id="rId26"/>
    <p:sldId id="269" r:id="rId27"/>
    <p:sldId id="271" r:id="rId28"/>
    <p:sldId id="270" r:id="rId29"/>
    <p:sldId id="284" r:id="rId30"/>
    <p:sldId id="283" r:id="rId31"/>
    <p:sldId id="280" r:id="rId3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43" autoAdjust="0"/>
    <p:restoredTop sz="94652" autoAdjust="0"/>
  </p:normalViewPr>
  <p:slideViewPr>
    <p:cSldViewPr>
      <p:cViewPr varScale="1">
        <p:scale>
          <a:sx n="109" d="100"/>
          <a:sy n="109" d="100"/>
        </p:scale>
        <p:origin x="179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84D2E-6347-41A6-8CCD-F82FA2122EA4}" type="slidenum">
              <a:rPr lang="es-ES" smtClean="0"/>
              <a:pPr/>
              <a:t>‹#›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5239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41BE5-FAC6-4874-A94F-85458DE830B7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3596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4A36-4260-4B98-8984-5156AE09848E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8213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85CCE-79AC-4C90-AC85-24B17B13992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7334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A276A-45AA-4CD6-8714-08C9BC9F7BF2}" type="slidenum">
              <a:rPr lang="es-ES" smtClean="0"/>
              <a:pPr/>
              <a:t>‹#›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6796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F08E-DC05-417F-8AD0-CF8AF1B7B1F3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6839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BDA4A-E9A1-4889-A6C0-0710C3E10E7A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1601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51931-85D3-42AD-BF3C-2727B0870172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3627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F1195-CB64-4A29-9C94-6AD18B8288ED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2637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5413F9-43D4-4F3F-B0BD-ED398C166B89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8632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CC6C7-AC02-43E1-BB3C-CA33CDAA622F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3286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7DB0F23-62DC-4D18-9B27-ABAA9B5A623B}" type="slidenum">
              <a:rPr lang="es-ES" smtClean="0"/>
              <a:pPr/>
              <a:t>‹#›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2005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sychologos.ru/articles/view/publichnoe-vystuplenie" TargetMode="External"/><Relationship Id="rId2" Type="http://schemas.openxmlformats.org/officeDocument/2006/relationships/hyperlink" Target="https://ru.wikipedia.org/wiki/%D0%A0%D0%B8%D1%82%D0%BE%D1%80%D0%B8%D0%BA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sportal.ru/shkola/literatura/library/2015/06/29/universalnaya-pamyatka-po-podgotovke-publichnogo-vystupleniya" TargetMode="External"/><Relationship Id="rId5" Type="http://schemas.openxmlformats.org/officeDocument/2006/relationships/hyperlink" Target="https://nsportal.ru/shkola/vneklassnaya-rabota/library/2013/04/14/pravila-publichnogo-vystupleniya" TargetMode="External"/><Relationship Id="rId4" Type="http://schemas.openxmlformats.org/officeDocument/2006/relationships/hyperlink" Target="https://nsportal.ru/shkola/dopolnitelnoe-obrazovanie/library/2020/02/24/konspekt-zanyatiya-publichnoe-vystuplenie-etapy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611560" y="476672"/>
            <a:ext cx="7844408" cy="208823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err="1" smtClean="0">
                <a:solidFill>
                  <a:schemeClr val="accent2">
                    <a:lumMod val="50000"/>
                  </a:schemeClr>
                </a:solidFill>
              </a:rPr>
              <a:t>Егорлыкский</a:t>
            </a:r>
            <a:r>
              <a:rPr lang="ru-RU" sz="3100" b="1" dirty="0" smtClean="0">
                <a:solidFill>
                  <a:schemeClr val="accent2">
                    <a:lumMod val="50000"/>
                  </a:schemeClr>
                </a:solidFill>
              </a:rPr>
              <a:t> район</a:t>
            </a:r>
            <a:br>
              <a:rPr lang="ru-RU" sz="31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100" b="1" dirty="0" smtClean="0">
                <a:solidFill>
                  <a:schemeClr val="accent2">
                    <a:lumMod val="50000"/>
                  </a:schemeClr>
                </a:solidFill>
              </a:rPr>
              <a:t>«Школа молодого специалиста»</a:t>
            </a:r>
            <a:r>
              <a:rPr lang="ru-RU" sz="31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31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1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31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Правила публичного выступления</a:t>
            </a:r>
            <a:endParaRPr lang="es-ES" sz="4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3004204"/>
            <a:ext cx="4608512" cy="30170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83814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Тема выступления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196752"/>
            <a:ext cx="8064895" cy="504056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Подготовка к любому выступлению начинается с определения </a:t>
            </a:r>
            <a:r>
              <a:rPr lang="ru-RU" dirty="0" smtClean="0"/>
              <a:t>темы. </a:t>
            </a:r>
            <a:r>
              <a:rPr lang="ru-RU" dirty="0"/>
              <a:t>(2варианта: тему предлагают, выбираешь сам). </a:t>
            </a:r>
            <a:endParaRPr lang="ru-RU" dirty="0" smtClean="0"/>
          </a:p>
          <a:p>
            <a:r>
              <a:rPr lang="ru-RU" sz="2400" dirty="0" smtClean="0"/>
              <a:t>Из </a:t>
            </a:r>
            <a:r>
              <a:rPr lang="ru-RU" sz="2400" dirty="0"/>
              <a:t>чего следует исходить, выбирая тему? Прежде всего, из своего личного опыта, а также знаний по выбранной теме. Кроме того, важно, чтобы тема представляла интерес для вас и ваших слушателей</a:t>
            </a:r>
            <a:r>
              <a:rPr lang="ru-RU" sz="2400" dirty="0" smtClean="0"/>
              <a:t>.</a:t>
            </a:r>
            <a:endParaRPr lang="ru-RU" sz="2400" dirty="0"/>
          </a:p>
          <a:p>
            <a:r>
              <a:rPr lang="ru-RU" sz="2400" b="1" dirty="0"/>
              <a:t>Вывод: Выбирая тему выступления, следует руководствоваться соображениями, что</a:t>
            </a:r>
            <a:r>
              <a:rPr lang="ru-RU" sz="2400" b="1" dirty="0" smtClean="0"/>
              <a:t>:</a:t>
            </a:r>
            <a:endParaRPr lang="ru-RU" sz="24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b="1" dirty="0"/>
              <a:t> </a:t>
            </a:r>
            <a:r>
              <a:rPr lang="ru-RU" sz="2800" b="1" dirty="0"/>
              <a:t>вы осведомлены в вопросе лучше, чем слушатели;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b="1" dirty="0"/>
              <a:t> то, о чем вы собираетесь говорить, может вызвать интерес;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b="1" dirty="0"/>
              <a:t>это актуально, для слушателей.</a:t>
            </a:r>
          </a:p>
        </p:txBody>
      </p:sp>
    </p:spTree>
    <p:extLst>
      <p:ext uri="{BB962C8B-B14F-4D97-AF65-F5344CB8AC3E}">
        <p14:creationId xmlns:p14="http://schemas.microsoft.com/office/powerpoint/2010/main" val="1985412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83814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Тема выступления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196752"/>
            <a:ext cx="8064895" cy="5040560"/>
          </a:xfrm>
        </p:spPr>
        <p:txBody>
          <a:bodyPr>
            <a:normAutofit/>
          </a:bodyPr>
          <a:lstStyle/>
          <a:p>
            <a:r>
              <a:rPr lang="ru-RU" sz="3200" dirty="0"/>
              <a:t>Название выступления должно отвечать двум требованиям</a:t>
            </a:r>
            <a:r>
              <a:rPr lang="ru-RU" sz="3200" dirty="0" smtClean="0"/>
              <a:t>:</a:t>
            </a:r>
            <a:endParaRPr lang="ru-RU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3600" dirty="0"/>
              <a:t>отражать его суть, т.е. в лаконичной форме выражать основную идею выступления;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600" dirty="0"/>
              <a:t>носить рекламный характер: быть занимательным, привлекать внимание, затрагивать интерес тех, для кого оно предназначено.</a:t>
            </a:r>
          </a:p>
        </p:txBody>
      </p:sp>
    </p:spTree>
    <p:extLst>
      <p:ext uri="{BB962C8B-B14F-4D97-AF65-F5344CB8AC3E}">
        <p14:creationId xmlns:p14="http://schemas.microsoft.com/office/powerpoint/2010/main" val="3687366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7543800" cy="69269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Составление текста. Подбор материала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640959" cy="5976665"/>
          </a:xfrm>
        </p:spPr>
        <p:txBody>
          <a:bodyPr>
            <a:normAutofit fontScale="62500" lnSpcReduction="20000"/>
          </a:bodyPr>
          <a:lstStyle/>
          <a:p>
            <a:r>
              <a:rPr lang="ru-RU" sz="2200" dirty="0"/>
              <a:t>Следующая ступень </a:t>
            </a:r>
            <a:r>
              <a:rPr lang="ru-RU" sz="2200" dirty="0" err="1"/>
              <a:t>докоммуникативного</a:t>
            </a:r>
            <a:r>
              <a:rPr lang="ru-RU" sz="2200" dirty="0"/>
              <a:t> этапа – «кодирование» - составление текста – начинается с подбора материала. Чтобы выступление получилось содержательным </a:t>
            </a:r>
            <a:r>
              <a:rPr lang="ru-RU" sz="2200" dirty="0" smtClean="0"/>
              <a:t>нужно </a:t>
            </a:r>
            <a:r>
              <a:rPr lang="ru-RU" sz="2200" dirty="0"/>
              <a:t>использовать </a:t>
            </a:r>
            <a:r>
              <a:rPr lang="ru-RU" sz="2200" dirty="0" smtClean="0"/>
              <a:t>несколько источников</a:t>
            </a:r>
            <a:endParaRPr lang="ru-RU" sz="2200" dirty="0"/>
          </a:p>
          <a:p>
            <a:r>
              <a:rPr lang="ru-RU" sz="2600" dirty="0"/>
              <a:t>Источники материала подразделяются на группы:</a:t>
            </a:r>
          </a:p>
          <a:p>
            <a:r>
              <a:rPr lang="ru-RU" sz="2600" b="1" dirty="0"/>
              <a:t>  Непосредственные</a:t>
            </a:r>
            <a:r>
              <a:rPr lang="ru-RU" sz="2600" dirty="0"/>
              <a:t> – материал, добытый автором из жизни путём наблюдений, собственного опыта:</a:t>
            </a:r>
          </a:p>
          <a:p>
            <a:r>
              <a:rPr lang="ru-RU" sz="2600" dirty="0"/>
              <a:t>а)  знания, практика;</a:t>
            </a:r>
          </a:p>
          <a:p>
            <a:r>
              <a:rPr lang="ru-RU" sz="2600" dirty="0"/>
              <a:t>б)  личные контакты, беседы, интервью;</a:t>
            </a:r>
          </a:p>
          <a:p>
            <a:r>
              <a:rPr lang="ru-RU" sz="2600" dirty="0"/>
              <a:t>в)  воображение – мысленное создание новых картин, образов, проектов на основе прошлого опыта с элементами прошлого.</a:t>
            </a:r>
          </a:p>
          <a:p>
            <a:r>
              <a:rPr lang="ru-RU" sz="2600" dirty="0"/>
              <a:t>2. </a:t>
            </a:r>
            <a:r>
              <a:rPr lang="ru-RU" sz="2600" b="1" dirty="0"/>
              <a:t>Опосредованные:</a:t>
            </a:r>
            <a:endParaRPr lang="ru-RU" sz="2600" dirty="0"/>
          </a:p>
          <a:p>
            <a:r>
              <a:rPr lang="ru-RU" sz="2600" dirty="0"/>
              <a:t>а)  официальные документы;</a:t>
            </a:r>
          </a:p>
          <a:p>
            <a:r>
              <a:rPr lang="ru-RU" sz="2600" dirty="0"/>
              <a:t>б)  научная и научно – популярная литература;</a:t>
            </a:r>
          </a:p>
          <a:p>
            <a:r>
              <a:rPr lang="ru-RU" sz="2600" dirty="0"/>
              <a:t>в)  художественная литература;</a:t>
            </a:r>
          </a:p>
          <a:p>
            <a:r>
              <a:rPr lang="ru-RU" sz="2600" dirty="0"/>
              <a:t>г)  статьи газет и журналов;</a:t>
            </a:r>
          </a:p>
          <a:p>
            <a:r>
              <a:rPr lang="ru-RU" sz="2600" dirty="0"/>
              <a:t>д)  передачи радио и телевидения;</a:t>
            </a:r>
          </a:p>
          <a:p>
            <a:r>
              <a:rPr lang="ru-RU" sz="2600" dirty="0"/>
              <a:t>е)  справочная литература: энциклопедии, словари;</a:t>
            </a:r>
          </a:p>
          <a:p>
            <a:r>
              <a:rPr lang="ru-RU" sz="2600" dirty="0"/>
              <a:t>ж) результаты </a:t>
            </a:r>
            <a:r>
              <a:rPr lang="ru-RU" sz="2600" dirty="0" err="1"/>
              <a:t>социологичских</a:t>
            </a:r>
            <a:r>
              <a:rPr lang="ru-RU" sz="2600" dirty="0"/>
              <a:t> опросов.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2704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83814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Мимика, жесты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136903" cy="452832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Ваша мимика и жесты дают человеку куда больше впечатлений, чем все, что вы произносите. Жестами вы сконцентрируете внимание на важности информации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При </a:t>
            </a:r>
            <a:r>
              <a:rPr lang="ru-RU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жестикулировании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 существует три правила: </a:t>
            </a:r>
            <a:endParaRPr lang="ru-RU" sz="24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первое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- не кладите руки в карманы; </a:t>
            </a:r>
            <a:endParaRPr lang="ru-RU" sz="24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второе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- не прячьте их за спину; </a:t>
            </a:r>
            <a:endParaRPr lang="ru-RU" sz="24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третье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- не занимайте их посторонними предметами. </a:t>
            </a:r>
            <a:endParaRPr lang="ru-RU" sz="24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Руки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- это помощники, которые всегда должны быть свободными и готовыми объединиться в единое целое с вашими мыслями.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74979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83814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Мимика, жесты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496944" cy="511256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</a:rPr>
              <a:t>Нельзя применять «оборонительные» или «защитные» движения тела, например, скрещивание рук на груди, закладывание их за спину. </a:t>
            </a:r>
            <a:endParaRPr lang="ru-RU" sz="2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Скрещивание 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</a:rPr>
              <a:t>рук демонстрирует неуверенность в том, что человек говорит. </a:t>
            </a:r>
            <a:endParaRPr lang="ru-RU" sz="2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Лучше 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</a:rPr>
              <a:t>всего занять открытую позу и время от времени демонстрировать улыбку. </a:t>
            </a:r>
            <a:endParaRPr lang="ru-RU" sz="2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Постоянно 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</a:rPr>
              <a:t>контролируйте свою осанку, спину держите прямой, голову поднятой, двигайтесь естественно.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755042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62211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Мимика, жесты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5" y="1052736"/>
            <a:ext cx="8064896" cy="481635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</a:rPr>
              <a:t>Во время публичного выступления не застывайте, будто памятник, и не отбрасывайте голову назад, так как этим вы отталкиваете аудиторию и задерживаете поток психологической энергии, который должен динамично влиять на присутствующих. </a:t>
            </a:r>
            <a:endParaRPr lang="ru-RU" sz="2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Обязательно 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</a:rPr>
              <a:t>двигайтесь. Нужно показать себя живым, энергичным, динамичным. Ваши движения должны быть короткими, точными и убедительными. Когда вы хотите что-то подчеркнуть, подайтесь телом навстречу аудитории или воспользуйтесь жестом приближения вашего тела к присутствующим.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115209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766131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Мимика, жесты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640960" cy="580526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Постоянно удерживайте зрительный контакт с аудиторией. Опытный оратор всегда следит за вниманием слушателей, переводя взгляд из передних рядов на задние. </a:t>
            </a:r>
            <a:endParaRPr lang="ru-RU" sz="24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Если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вы пользуетесь записками, то делайте это очень аккуратно: быстрым и коротким взглядом вниз посмотрите текст и снова поднимите глаза, переведя все внимание обратно на аудиторию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У вас не должно быть замороженного, неподвижного выражения лица. В противном случае вы вызовете равнодушие и скуку у публики. Основа вашей привлекательности как оратора - это легкая приятная улыбка. </a:t>
            </a:r>
            <a:endParaRPr lang="ru-RU" sz="24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Попробуйте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переход к каждой ключевой теме сопровождать особым изменением на лице: немного поднимите брови или поведите глазами, используйте медленные повороты 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головы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842941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766132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Тон, слова, реакция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7"/>
            <a:ext cx="8640960" cy="58052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Неоднократное повторение простых выразительных фраз, ярких словосочетаний способствует успеху публичного выступления. Однако старайтесь избегать неуместного и несвоевременного их употребления. Нельзя допускать, чтобы содержание фраз было далеко от мыслей, которые нужно донести до аудитории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Не демонстрируйте превосходства или легкомысленности при общении с аудиторией, не вещайте «свысока» менторским тоном.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Очень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серьезно подходите к формулированию ответов на поставленные вопросы - ответы дают возможность еще раз подчеркнуть основные положения вашей речи. Избегайте раздражения, враждебности или сарказма, даже если вопросы неприятны для вас. Куда лучше - спокойствие, доброжелательность и легкий юмор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Воспринимайте философски любые неожиданности и неловкости -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внезапную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паузу и т.п. Нельзя выдавать своей растерянности и проявлять негативное отношение к отрицательным моментам, которые возникли случайно </a:t>
            </a:r>
          </a:p>
        </p:txBody>
      </p:sp>
    </p:spTree>
    <p:extLst>
      <p:ext uri="{BB962C8B-B14F-4D97-AF65-F5344CB8AC3E}">
        <p14:creationId xmlns:p14="http://schemas.microsoft.com/office/powerpoint/2010/main" val="8342220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59632" y="1484784"/>
            <a:ext cx="6624736" cy="1800200"/>
          </a:xfrm>
        </p:spPr>
        <p:txBody>
          <a:bodyPr>
            <a:normAutofit/>
          </a:bodyPr>
          <a:lstStyle/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ru-RU" sz="7200" b="1" spc="0" dirty="0" smtClean="0">
                <a:ln w="24500" cmpd="dbl">
                  <a:solidFill>
                    <a:srgbClr val="BD582C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Подготовка</a:t>
            </a:r>
            <a:endParaRPr lang="ru-RU" sz="7200" b="1" spc="0" dirty="0">
              <a:ln w="24500" cmpd="dbl">
                <a:solidFill>
                  <a:srgbClr val="BD582C">
                    <a:shade val="85000"/>
                    <a:satMod val="155000"/>
                  </a:srgb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1 шаг. Написание текста выступления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" y="1845734"/>
            <a:ext cx="8366760" cy="4023360"/>
          </a:xfrm>
        </p:spPr>
        <p:txBody>
          <a:bodyPr>
            <a:normAutofit/>
          </a:bodyPr>
          <a:lstStyle/>
          <a:p>
            <a:pPr marL="1341438" indent="0" eaLnBrk="1" hangingPunct="1">
              <a:lnSpc>
                <a:spcPct val="80000"/>
              </a:lnSpc>
              <a:buFontTx/>
              <a:buNone/>
            </a:pPr>
            <a:r>
              <a:rPr lang="ru-RU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Вначале сделайте «каркас» или «скелет» будущего публичного выступления:</a:t>
            </a:r>
          </a:p>
          <a:p>
            <a:pPr marL="1341438" indent="0" eaLnBrk="1" hangingPunct="1">
              <a:lnSpc>
                <a:spcPct val="80000"/>
              </a:lnSpc>
              <a:buFontTx/>
              <a:buNone/>
            </a:pPr>
            <a:r>
              <a:rPr lang="ru-RU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· Выделите главную идею вашей речи. </a:t>
            </a:r>
          </a:p>
          <a:p>
            <a:pPr marL="1341438" indent="0" eaLnBrk="1" hangingPunct="1">
              <a:lnSpc>
                <a:spcPct val="80000"/>
              </a:lnSpc>
              <a:buFontTx/>
              <a:buNone/>
            </a:pPr>
            <a:r>
              <a:rPr lang="ru-RU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· Выделите подзаголовки, разделив вашу идею на несколько составных частей. </a:t>
            </a:r>
          </a:p>
          <a:p>
            <a:pPr marL="1341438" indent="0" eaLnBrk="1" hangingPunct="1">
              <a:lnSpc>
                <a:spcPct val="80000"/>
              </a:lnSpc>
              <a:buFontTx/>
              <a:buNone/>
            </a:pPr>
            <a:r>
              <a:rPr lang="ru-RU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· Вдумчиво продумайте план и структуру будущей речи. Она должна включать</a:t>
            </a:r>
            <a:r>
              <a:rPr lang="ru-RU" sz="2400" u="sng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ru-RU" sz="2400" i="1" u="sng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введение, основную часть и выводы. </a:t>
            </a:r>
          </a:p>
          <a:p>
            <a:pPr marL="1341438" indent="0" eaLnBrk="1" hangingPunct="1">
              <a:lnSpc>
                <a:spcPct val="80000"/>
              </a:lnSpc>
              <a:buFontTx/>
              <a:buNone/>
            </a:pPr>
            <a:r>
              <a:rPr lang="ru-RU" sz="2400" i="1" u="sng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ru-RU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Напишите полный текст. Особое внимание уделите </a:t>
            </a:r>
            <a:r>
              <a:rPr lang="ru-RU" sz="2400" u="sng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началу и концу</a:t>
            </a:r>
            <a:r>
              <a:rPr lang="ru-RU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Вашего выступления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5" name="Rectangle 7"/>
          <p:cNvSpPr>
            <a:spLocks noGrp="1" noChangeArrowheads="1"/>
          </p:cNvSpPr>
          <p:nvPr>
            <p:ph type="title"/>
          </p:nvPr>
        </p:nvSpPr>
        <p:spPr>
          <a:xfrm>
            <a:off x="8244408" y="315633"/>
            <a:ext cx="576064" cy="406092"/>
          </a:xfrm>
        </p:spPr>
        <p:txBody>
          <a:bodyPr>
            <a:normAutofit/>
          </a:bodyPr>
          <a:lstStyle/>
          <a:p>
            <a:endParaRPr lang="ru-RU" sz="800" dirty="0"/>
          </a:p>
        </p:txBody>
      </p:sp>
      <p:sp>
        <p:nvSpPr>
          <p:cNvPr id="73736" name="Rectangle 8"/>
          <p:cNvSpPr>
            <a:spLocks noGrp="1" noChangeArrowheads="1"/>
          </p:cNvSpPr>
          <p:nvPr>
            <p:ph idx="1"/>
          </p:nvPr>
        </p:nvSpPr>
        <p:spPr>
          <a:xfrm>
            <a:off x="395536" y="306278"/>
            <a:ext cx="7488831" cy="5688631"/>
          </a:xfrm>
        </p:spPr>
        <p:txBody>
          <a:bodyPr>
            <a:normAutofit/>
          </a:bodyPr>
          <a:lstStyle/>
          <a:p>
            <a:pPr marL="6350" indent="-6350" algn="ctr">
              <a:buNone/>
            </a:pPr>
            <a:r>
              <a:rPr lang="ru-RU" sz="2800" i="1" dirty="0" smtClean="0">
                <a:solidFill>
                  <a:schemeClr val="accent2">
                    <a:lumMod val="75000"/>
                  </a:schemeClr>
                </a:solidFill>
              </a:rPr>
              <a:t>«Дилетант полностью поглощен проблемой самовыражения.  А профессионал думает, как овладеть вниманием зрителей». </a:t>
            </a:r>
          </a:p>
          <a:p>
            <a:pPr algn="r">
              <a:buNone/>
            </a:pPr>
            <a:r>
              <a:rPr lang="ru-RU" sz="2800" i="1" dirty="0" smtClean="0"/>
              <a:t>А. Митта «Кино между Адом и Раем»</a:t>
            </a:r>
          </a:p>
          <a:p>
            <a:pPr algn="r">
              <a:buNone/>
            </a:pPr>
            <a:endParaRPr lang="ru-RU" sz="2800" i="1" dirty="0" smtClean="0"/>
          </a:p>
          <a:p>
            <a:pPr algn="ctr">
              <a:buNone/>
            </a:pPr>
            <a:r>
              <a:rPr lang="ru-RU" sz="2800" i="1" dirty="0" smtClean="0">
                <a:solidFill>
                  <a:schemeClr val="accent2">
                    <a:lumMod val="75000"/>
                  </a:schemeClr>
                </a:solidFill>
              </a:rPr>
              <a:t>" </a:t>
            </a:r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Для интеллигентного человека дурно говорить, можно бы считать таким же неприличием, как не уметь читать и писать</a:t>
            </a:r>
            <a:r>
              <a:rPr lang="ru-RU" sz="2800" i="1" dirty="0" smtClean="0">
                <a:solidFill>
                  <a:schemeClr val="accent2">
                    <a:lumMod val="75000"/>
                  </a:schemeClr>
                </a:solidFill>
              </a:rPr>
              <a:t>…»  </a:t>
            </a:r>
            <a:r>
              <a:rPr lang="ru-RU" sz="2800" i="1" dirty="0"/>
              <a:t>А.П. </a:t>
            </a:r>
            <a:r>
              <a:rPr lang="ru-RU" sz="2800" i="1" dirty="0" smtClean="0"/>
              <a:t>Чехов</a:t>
            </a:r>
          </a:p>
          <a:p>
            <a:pPr algn="ctr">
              <a:buNone/>
            </a:pPr>
            <a:endParaRPr lang="ru-RU" sz="2800" i="1" dirty="0" smtClean="0"/>
          </a:p>
          <a:p>
            <a:pPr algn="ctr">
              <a:buNone/>
            </a:pPr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"Нам не дано предугадать, как слово наше отзовется</a:t>
            </a:r>
            <a:r>
              <a:rPr lang="ru-RU" sz="2800" i="1" dirty="0" smtClean="0">
                <a:solidFill>
                  <a:schemeClr val="accent2">
                    <a:lumMod val="75000"/>
                  </a:schemeClr>
                </a:solidFill>
              </a:rPr>
              <a:t>...»      </a:t>
            </a:r>
            <a:r>
              <a:rPr lang="ru-RU" sz="2800" i="1" dirty="0" smtClean="0"/>
              <a:t>Ф.И</a:t>
            </a:r>
            <a:r>
              <a:rPr lang="ru-RU" sz="2800" i="1" dirty="0"/>
              <a:t>. Тютчев.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i="1" dirty="0" smtClean="0">
                <a:solidFill>
                  <a:schemeClr val="accent2">
                    <a:lumMod val="75000"/>
                  </a:schemeClr>
                </a:solidFill>
              </a:rPr>
              <a:t>2 шаг. Подготовка наглядно-иллюстративного материала</a:t>
            </a:r>
            <a:endParaRPr lang="ru-RU" sz="4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К нему могут относиться графики, схемы, фотографии. Важно: иллюстративный материал должен </a:t>
            </a:r>
            <a:r>
              <a:rPr lang="ru-RU" sz="4000" u="sng" dirty="0" smtClean="0"/>
              <a:t>дополнять и пояснять </a:t>
            </a:r>
            <a:r>
              <a:rPr lang="ru-RU" sz="4000" dirty="0" smtClean="0"/>
              <a:t>Ваше выступление, а не «жить своей собственной жизнью»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3 шаг. Репетиция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Необходимо несколько раз отрепетировать свое выступление, правильно расставив паузы и выбрать подходящую интонацию.</a:t>
            </a:r>
          </a:p>
          <a:p>
            <a:pPr>
              <a:buNone/>
            </a:pP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43608" y="1484784"/>
            <a:ext cx="7543800" cy="2674893"/>
          </a:xfrm>
        </p:spPr>
        <p:txBody>
          <a:bodyPr>
            <a:noAutofit/>
          </a:bodyPr>
          <a:lstStyle/>
          <a:p>
            <a:pPr lvl="0" algn="ctr" fontAlgn="base">
              <a:lnSpc>
                <a:spcPct val="100000"/>
              </a:lnSpc>
              <a:spcAft>
                <a:spcPct val="0"/>
              </a:spcAft>
            </a:pPr>
            <a:r>
              <a:rPr lang="ru-RU" sz="8000" b="1" spc="50" dirty="0" smtClean="0">
                <a:ln w="11430"/>
                <a:gradFill>
                  <a:gsLst>
                    <a:gs pos="25000">
                      <a:srgbClr val="BD582C">
                        <a:satMod val="155000"/>
                      </a:srgbClr>
                    </a:gs>
                    <a:gs pos="100000">
                      <a:srgbClr val="BD582C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Выступление</a:t>
            </a:r>
            <a:br>
              <a:rPr lang="ru-RU" sz="8000" b="1" spc="50" dirty="0" smtClean="0">
                <a:ln w="11430"/>
                <a:gradFill>
                  <a:gsLst>
                    <a:gs pos="25000">
                      <a:srgbClr val="BD582C">
                        <a:satMod val="155000"/>
                      </a:srgbClr>
                    </a:gs>
                    <a:gs pos="100000">
                      <a:srgbClr val="BD582C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</a:br>
            <a:r>
              <a:rPr lang="ru-RU" sz="8000" b="1" spc="50" dirty="0" smtClean="0">
                <a:ln w="11430"/>
                <a:gradFill>
                  <a:gsLst>
                    <a:gs pos="25000">
                      <a:srgbClr val="BD582C">
                        <a:satMod val="155000"/>
                      </a:srgbClr>
                    </a:gs>
                    <a:gs pos="100000">
                      <a:srgbClr val="BD582C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(7 минут)</a:t>
            </a:r>
            <a:r>
              <a:rPr lang="ru-RU" sz="8000" b="1" spc="50" dirty="0">
                <a:ln w="11430"/>
                <a:gradFill>
                  <a:gsLst>
                    <a:gs pos="25000">
                      <a:srgbClr val="BD582C">
                        <a:satMod val="155000"/>
                      </a:srgbClr>
                    </a:gs>
                    <a:gs pos="100000">
                      <a:srgbClr val="BD582C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/>
            </a:r>
            <a:br>
              <a:rPr lang="ru-RU" sz="8000" b="1" spc="50" dirty="0">
                <a:ln w="11430"/>
                <a:gradFill>
                  <a:gsLst>
                    <a:gs pos="25000">
                      <a:srgbClr val="BD582C">
                        <a:satMod val="155000"/>
                      </a:srgbClr>
                    </a:gs>
                    <a:gs pos="100000">
                      <a:srgbClr val="BD582C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</a:b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342196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Вступление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08520" y="1916832"/>
            <a:ext cx="8229600" cy="4525963"/>
          </a:xfrm>
        </p:spPr>
        <p:txBody>
          <a:bodyPr/>
          <a:lstStyle/>
          <a:p>
            <a:pPr marL="1438275" indent="-6350">
              <a:buNone/>
            </a:pPr>
            <a:r>
              <a:rPr lang="ru-RU" sz="3200" dirty="0" smtClean="0"/>
              <a:t>1. Вежливое приветствие</a:t>
            </a:r>
          </a:p>
          <a:p>
            <a:pPr marL="1438275" indent="-6350">
              <a:buNone/>
            </a:pPr>
            <a:r>
              <a:rPr lang="ru-RU" sz="3200" dirty="0" smtClean="0"/>
              <a:t>2. Представить себя, тему выступления, научного руководителя</a:t>
            </a:r>
          </a:p>
          <a:p>
            <a:pPr marL="1438275" indent="-6350">
              <a:buNone/>
            </a:pPr>
            <a:r>
              <a:rPr lang="ru-RU" sz="3200" dirty="0" smtClean="0"/>
              <a:t>3. Рассказать про актуальность Вашей работы, указать методы исследования</a:t>
            </a:r>
          </a:p>
          <a:p>
            <a:pPr marL="1438275" indent="-6350">
              <a:buNone/>
            </a:pPr>
            <a:r>
              <a:rPr lang="ru-RU" sz="3200" dirty="0" smtClean="0"/>
              <a:t>4. Ознакомить с целями и задачами вашей исследовательской работы</a:t>
            </a:r>
          </a:p>
          <a:p>
            <a:pPr marL="1438275" indent="22225">
              <a:buNone/>
            </a:pPr>
            <a:endParaRPr lang="ru-RU" sz="2000" dirty="0" smtClean="0"/>
          </a:p>
          <a:p>
            <a:pPr marL="1438275" indent="22225"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Основная часть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4400" dirty="0" smtClean="0"/>
              <a:t>Не более трех разделов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4400" dirty="0" smtClean="0"/>
              <a:t>Ключевые тезисы Вашей исследовательской работы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4400" dirty="0" smtClean="0"/>
              <a:t>Факты, доказательства, таблицы, графики и т.д.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Заключение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Основные выводы исследовательской работы</a:t>
            </a:r>
          </a:p>
          <a:p>
            <a:r>
              <a:rPr lang="ru-RU" sz="4400" dirty="0" smtClean="0"/>
              <a:t>Благодарность слушателям за внимание (</a:t>
            </a:r>
            <a:r>
              <a:rPr lang="ru-RU" sz="4400" i="1" dirty="0" smtClean="0"/>
              <a:t>«Благодарю  за внимание, ваши вопросы»</a:t>
            </a:r>
            <a:r>
              <a:rPr lang="ru-RU" sz="4400" dirty="0" smtClean="0"/>
              <a:t>)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766132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Ответы на вопросы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8604447" cy="5112568"/>
          </a:xfrm>
        </p:spPr>
        <p:txBody>
          <a:bodyPr>
            <a:normAutofit/>
          </a:bodyPr>
          <a:lstStyle/>
          <a:p>
            <a:pPr marL="1542098" indent="-285750">
              <a:buFont typeface="Wingdings" panose="05000000000000000000" pitchFamily="2" charset="2"/>
              <a:buChar char="Ø"/>
            </a:pPr>
            <a:r>
              <a:rPr lang="ru-RU" dirty="0" smtClean="0"/>
              <a:t>Диалог с агрессивным слушателем не затягивайте, переходите к следующему вопросу</a:t>
            </a:r>
          </a:p>
          <a:p>
            <a:pPr marL="1542098" indent="-285750">
              <a:buFont typeface="Wingdings" panose="05000000000000000000" pitchFamily="2" charset="2"/>
              <a:buChar char="Ø"/>
            </a:pPr>
            <a:r>
              <a:rPr lang="ru-RU" dirty="0" smtClean="0"/>
              <a:t>Избегайте фразы: «Хороший вопрос». Универсальный заменитель: «Спасибо за вопрос»</a:t>
            </a:r>
          </a:p>
          <a:p>
            <a:pPr marL="1542098" indent="-285750">
              <a:buFont typeface="Wingdings" panose="05000000000000000000" pitchFamily="2" charset="2"/>
              <a:buChar char="Ø"/>
            </a:pPr>
            <a:r>
              <a:rPr lang="ru-RU" dirty="0" smtClean="0"/>
              <a:t>Отвечайте коротко. Не превращайте ответ на вопрос в еще одну презентацию.</a:t>
            </a:r>
          </a:p>
          <a:p>
            <a:pPr marL="1542098" indent="-285750">
              <a:buFont typeface="Wingdings" panose="05000000000000000000" pitchFamily="2" charset="2"/>
              <a:buChar char="Ø"/>
            </a:pPr>
            <a:r>
              <a:rPr lang="ru-RU" dirty="0" smtClean="0"/>
              <a:t>По возможности используйте свои ответы для продвижения своей основной цели</a:t>
            </a:r>
          </a:p>
          <a:p>
            <a:pPr marL="1542098" indent="-285750">
              <a:buFont typeface="Wingdings" panose="05000000000000000000" pitchFamily="2" charset="2"/>
              <a:buChar char="Ø"/>
            </a:pPr>
            <a:r>
              <a:rPr lang="ru-RU" dirty="0" smtClean="0"/>
              <a:t>Отвечая на вопросы, ведите себя как свободный человек: ведь у вас всегда есть несколько вариантов: вежливый отказ, отсрочка ответа, </a:t>
            </a:r>
            <a:r>
              <a:rPr lang="ru-RU" dirty="0" err="1" smtClean="0"/>
              <a:t>переформулирование</a:t>
            </a:r>
            <a:r>
              <a:rPr lang="ru-RU" dirty="0" smtClean="0"/>
              <a:t> ответа, прямой ответ, уточнение вопроса</a:t>
            </a:r>
          </a:p>
          <a:p>
            <a:pPr marL="1542098" indent="-285750">
              <a:buFont typeface="Wingdings" panose="05000000000000000000" pitchFamily="2" charset="2"/>
              <a:buChar char="Ø"/>
            </a:pPr>
            <a:r>
              <a:rPr lang="ru-RU" dirty="0" smtClean="0"/>
              <a:t>Никогда не говорите, что Вы</a:t>
            </a:r>
            <a:r>
              <a:rPr lang="ru-RU" b="1" i="1" dirty="0" smtClean="0"/>
              <a:t> чего-то не знаете</a:t>
            </a:r>
            <a:r>
              <a:rPr lang="ru-RU" dirty="0" smtClean="0"/>
              <a:t>, скажите «</a:t>
            </a:r>
            <a:r>
              <a:rPr lang="ru-RU" b="1" i="1" dirty="0" smtClean="0"/>
              <a:t>Это не являлось объектом моего изучения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2348880"/>
            <a:ext cx="7543800" cy="1450757"/>
          </a:xfrm>
        </p:spPr>
        <p:txBody>
          <a:bodyPr>
            <a:noAutofit/>
          </a:bodyPr>
          <a:lstStyle/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ru-RU" sz="6000" b="1" spc="50" dirty="0">
                <a:ln w="11430"/>
                <a:gradFill>
                  <a:gsLst>
                    <a:gs pos="25000">
                      <a:srgbClr val="BD582C">
                        <a:satMod val="155000"/>
                      </a:srgbClr>
                    </a:gs>
                    <a:gs pos="100000">
                      <a:srgbClr val="BD582C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Типичные ошибки</a:t>
            </a:r>
            <a:br>
              <a:rPr lang="ru-RU" sz="6000" b="1" spc="50" dirty="0">
                <a:ln w="11430"/>
                <a:gradFill>
                  <a:gsLst>
                    <a:gs pos="25000">
                      <a:srgbClr val="BD582C">
                        <a:satMod val="155000"/>
                      </a:srgbClr>
                    </a:gs>
                    <a:gs pos="100000">
                      <a:srgbClr val="BD582C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</a:b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Ошибки публичного выступления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3200" dirty="0" smtClean="0"/>
              <a:t>Суетливость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 smtClean="0"/>
              <a:t>Монотонность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 smtClean="0"/>
              <a:t>Неправильно выбранный стиль одежды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 smtClean="0"/>
              <a:t>Несоответствие темы выступления наглядно - иллюстративному </a:t>
            </a:r>
            <a:r>
              <a:rPr lang="ru-RU" sz="3200" dirty="0" err="1" smtClean="0"/>
              <a:t>материаллу</a:t>
            </a:r>
            <a:endParaRPr lang="ru-RU" sz="3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 smtClean="0"/>
              <a:t>Отсутствие логических пауз, переходов между частями выступления</a:t>
            </a:r>
          </a:p>
          <a:p>
            <a:pPr marL="1616075" indent="-1616075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86605"/>
            <a:ext cx="8115240" cy="83813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УНИВЕРСАЛЬНАЯ ПАМЯТКА ПО ПОДГОТОВКЕ ПУБЛИЧНОГО ВЫСТУПЛЕНИЯ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8892479" cy="5472608"/>
          </a:xfrm>
        </p:spPr>
        <p:txBody>
          <a:bodyPr>
            <a:normAutofit fontScale="55000" lnSpcReduction="20000"/>
          </a:bodyPr>
          <a:lstStyle/>
          <a:p>
            <a:pPr marL="457200" algn="just">
              <a:buFont typeface="Arial" panose="020B0604020202020204" pitchFamily="34" charset="0"/>
              <a:buChar char="•"/>
            </a:pPr>
            <a:r>
              <a:rPr lang="ru-RU" sz="25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Готовясь </a:t>
            </a:r>
            <a:r>
              <a:rPr lang="ru-RU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к выступлению, хорошо уясни для себя тему выступления.</a:t>
            </a:r>
            <a:endParaRPr lang="ru-RU" sz="25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algn="just">
              <a:buFont typeface="Arial" panose="020B0604020202020204" pitchFamily="34" charset="0"/>
              <a:buChar char="•"/>
            </a:pPr>
            <a:r>
              <a:rPr lang="ru-RU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Если тема очень объемна, сосредоточь свое внимание на конкретной части проблемы, наиболее волнующей тебя.</a:t>
            </a:r>
            <a:endParaRPr lang="ru-RU" sz="25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algn="just">
              <a:buFont typeface="Arial" panose="020B0604020202020204" pitchFamily="34" charset="0"/>
              <a:buChar char="•"/>
            </a:pPr>
            <a:r>
              <a:rPr lang="ru-RU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Выдели главную мысль своего выступления.</a:t>
            </a:r>
            <a:endParaRPr lang="ru-RU" sz="25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algn="just">
              <a:buFont typeface="Arial" panose="020B0604020202020204" pitchFamily="34" charset="0"/>
              <a:buChar char="•"/>
            </a:pPr>
            <a:r>
              <a:rPr lang="ru-RU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Составь план своего выступления.</a:t>
            </a:r>
            <a:endParaRPr lang="ru-RU" sz="25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algn="just">
              <a:buFont typeface="Arial" panose="020B0604020202020204" pitchFamily="34" charset="0"/>
              <a:buChar char="•"/>
            </a:pPr>
            <a:r>
              <a:rPr lang="ru-RU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Обдумай, какие именно чувства и мысли ты должен вызвать своим выступлением у слушателей.</a:t>
            </a:r>
            <a:endParaRPr lang="ru-RU" sz="25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algn="just">
              <a:buFont typeface="Arial" panose="020B0604020202020204" pitchFamily="34" charset="0"/>
              <a:buChar char="•"/>
            </a:pPr>
            <a:r>
              <a:rPr lang="ru-RU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Подбери термины и понятия, доступные аудитории.</a:t>
            </a:r>
            <a:endParaRPr lang="ru-RU" sz="25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algn="just">
              <a:buFont typeface="Arial" panose="020B0604020202020204" pitchFamily="34" charset="0"/>
              <a:buChar char="•"/>
            </a:pPr>
            <a:r>
              <a:rPr lang="ru-RU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Подбери актуальные примеры, интересные для аудитории.</a:t>
            </a:r>
            <a:endParaRPr lang="ru-RU" sz="25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algn="just">
              <a:buFont typeface="Arial" panose="020B0604020202020204" pitchFamily="34" charset="0"/>
              <a:buChar char="•"/>
            </a:pPr>
            <a:r>
              <a:rPr lang="ru-RU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Обдумай приемы, способные привлечь внимание аудитории к проблеме, поднятой в твоем выступлении.</a:t>
            </a:r>
            <a:endParaRPr lang="ru-RU" sz="25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algn="just">
              <a:buFont typeface="Arial" panose="020B0604020202020204" pitchFamily="34" charset="0"/>
              <a:buChar char="•"/>
            </a:pPr>
            <a:r>
              <a:rPr lang="ru-RU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Запиши черновой вариант выступления.</a:t>
            </a:r>
            <a:endParaRPr lang="ru-RU" sz="25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algn="just">
              <a:buFont typeface="Arial" panose="020B0604020202020204" pitchFamily="34" charset="0"/>
              <a:buChar char="•"/>
            </a:pPr>
            <a:r>
              <a:rPr lang="ru-RU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Прочитай  черновик и проследи логику повествования.</a:t>
            </a:r>
            <a:endParaRPr lang="ru-RU" sz="25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algn="just">
              <a:buFont typeface="Arial" panose="020B0604020202020204" pitchFamily="34" charset="0"/>
              <a:buChar char="•"/>
            </a:pPr>
            <a:r>
              <a:rPr lang="ru-RU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«Прочитай лекцию» домашней или дружеской аудитории.</a:t>
            </a:r>
            <a:endParaRPr lang="ru-RU" sz="25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algn="just">
              <a:buFont typeface="Arial" panose="020B0604020202020204" pitchFamily="34" charset="0"/>
              <a:buChar char="•"/>
            </a:pPr>
            <a:r>
              <a:rPr lang="ru-RU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Выслушай критические замечания.</a:t>
            </a:r>
            <a:endParaRPr lang="ru-RU" sz="25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algn="just">
              <a:buFont typeface="Arial" panose="020B0604020202020204" pitchFamily="34" charset="0"/>
              <a:buChar char="•"/>
            </a:pPr>
            <a:r>
              <a:rPr lang="ru-RU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«Прочитай лекцию» в откорректированном варианте как можно выразительней.</a:t>
            </a:r>
            <a:endParaRPr lang="ru-RU" sz="25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algn="just">
              <a:buFont typeface="Arial" panose="020B0604020202020204" pitchFamily="34" charset="0"/>
              <a:buChar char="•"/>
            </a:pPr>
            <a:r>
              <a:rPr lang="ru-RU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Получи одобрение домашней или дружеской аудитории.</a:t>
            </a:r>
            <a:endParaRPr lang="ru-RU" sz="25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algn="just">
              <a:buFont typeface="Arial" panose="020B0604020202020204" pitchFamily="34" charset="0"/>
              <a:buChar char="•"/>
            </a:pPr>
            <a:r>
              <a:rPr lang="ru-RU" sz="2500" dirty="0">
                <a:solidFill>
                  <a:srgbClr val="000000"/>
                </a:solidFill>
                <a:latin typeface="Times New Roman" panose="02020603050405020304" pitchFamily="18" charset="0"/>
              </a:rPr>
              <a:t>Перепиши текст сообщения начисто.</a:t>
            </a:r>
            <a:endParaRPr lang="ru-RU" sz="25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2358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1219"/>
            <a:ext cx="8424936" cy="72008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</a:rPr>
              <a:t>Риторика</a:t>
            </a:r>
            <a:endParaRPr lang="ru-RU"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1"/>
            <a:ext cx="8568951" cy="5832647"/>
          </a:xfrm>
        </p:spPr>
        <p:txBody>
          <a:bodyPr>
            <a:normAutofit/>
          </a:bodyPr>
          <a:lstStyle/>
          <a:p>
            <a:r>
              <a:rPr lang="ru-RU" sz="2400" dirty="0"/>
              <a:t>С древнейших времен люди стремились понять, в чем секрет воздействия живого слова: врожденный ли это дар или результат длительного кропотливого обучения и самообразования.  Ответ на этот вопрос дает риторика</a:t>
            </a:r>
            <a:r>
              <a:rPr lang="ru-RU" sz="2400" dirty="0" smtClean="0"/>
              <a:t>.</a:t>
            </a:r>
          </a:p>
          <a:p>
            <a:r>
              <a:rPr lang="ru-RU" sz="2400" dirty="0"/>
              <a:t>Риторика (от греч. </a:t>
            </a:r>
            <a:r>
              <a:rPr lang="ru-RU" sz="2400" dirty="0" err="1"/>
              <a:t>rhetorike</a:t>
            </a:r>
            <a:r>
              <a:rPr lang="ru-RU" sz="2400" dirty="0"/>
              <a:t> </a:t>
            </a:r>
            <a:r>
              <a:rPr lang="ru-RU" sz="2400" dirty="0" err="1"/>
              <a:t>techne</a:t>
            </a:r>
            <a:r>
              <a:rPr lang="ru-RU" sz="2400" dirty="0"/>
              <a:t> -- ораторское искусство), научная дисциплина, изучающая закономерности порождения, передачи и восприятия хорошей речи и качественного текста.  </a:t>
            </a:r>
          </a:p>
          <a:p>
            <a:pPr marL="0" indent="0">
              <a:buNone/>
            </a:pPr>
            <a:r>
              <a:rPr lang="ru-RU" sz="2400" dirty="0" smtClean="0"/>
              <a:t>Понятие </a:t>
            </a:r>
            <a:r>
              <a:rPr lang="ru-RU" sz="2400" dirty="0"/>
              <a:t>"риторика" охватывает следующие области знаний: теория речи, искусство речи и ораторское мастерство. Великими риторами  были античные философы Сократ, Платон, Аристотель.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b="1" dirty="0" smtClean="0"/>
              <a:t>Любой </a:t>
            </a:r>
            <a:r>
              <a:rPr lang="ru-RU" sz="2400" b="1" dirty="0"/>
              <a:t>человек, который поставил перед собой задачу овладеть искусством публичного выступления, должен знать историю и теорию риторики, труды известных ученых, уметь применить знания на практике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0609911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Список источников: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1.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https://ru.wikipedia.org/wiki/%</a:t>
            </a:r>
            <a:r>
              <a:rPr lang="en-US" dirty="0" smtClean="0">
                <a:hlinkClick r:id="rId2"/>
              </a:rPr>
              <a:t>D0%A0%D0%B8%D1%82%D0%BE%D1%80%D0%B8%D0%BA%D0%B0</a:t>
            </a:r>
            <a:endParaRPr lang="ru-RU" dirty="0" smtClean="0"/>
          </a:p>
          <a:p>
            <a:r>
              <a:rPr lang="ru-RU" dirty="0" smtClean="0"/>
              <a:t>2.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www.psychologos.ru/articles/view/publichnoe-vystuplenie</a:t>
            </a:r>
            <a:endParaRPr lang="ru-RU" dirty="0" smtClean="0"/>
          </a:p>
          <a:p>
            <a:r>
              <a:rPr lang="ru-RU" dirty="0" smtClean="0"/>
              <a:t>3.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nsportal.ru/shkola/dopolnitelnoe-obrazovanie/library/2020/02/24/konspekt-zanyatiya-publichnoe-vystuplenie-etapy</a:t>
            </a:r>
            <a:endParaRPr lang="ru-RU" dirty="0"/>
          </a:p>
          <a:p>
            <a:r>
              <a:rPr lang="ru-RU" dirty="0" smtClean="0"/>
              <a:t>4.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nsportal.ru/shkola/vneklassnaya-rabota/library/2013/04/14/pravila-publichnogo-vystupleniya</a:t>
            </a:r>
            <a:endParaRPr lang="ru-RU" dirty="0" smtClean="0"/>
          </a:p>
          <a:p>
            <a:r>
              <a:rPr lang="ru-RU" dirty="0" smtClean="0"/>
              <a:t>5. </a:t>
            </a:r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nsportal.ru/shkola/literatura/library/2015/06/29/universalnaya-pamyatka-po-podgotovke-publichnogo-vystupleniya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59072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548680"/>
            <a:ext cx="7543800" cy="399699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«Крупный успех составляется из множества продуманных и предусмотренных мелочей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»</a:t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В. Ключевский</a:t>
            </a:r>
            <a:b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6000" b="1" dirty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                                                                       </a:t>
            </a:r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6000" b="1" dirty="0" smtClean="0">
                <a:solidFill>
                  <a:schemeClr val="accent2">
                    <a:lumMod val="50000"/>
                  </a:schemeClr>
                </a:solidFill>
              </a:rPr>
              <a:t>Спасибо за внимание!</a:t>
            </a:r>
            <a:endParaRPr lang="ru-RU" sz="6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492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1"/>
            <a:ext cx="8424936" cy="72008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Публичное выступление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1"/>
            <a:ext cx="8424935" cy="58326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dirty="0"/>
              <a:t>Публичное выступление – это устное монологическое высказывание с целью оказания воздействия на аудиторию. </a:t>
            </a:r>
          </a:p>
          <a:p>
            <a:pPr marL="0" indent="0">
              <a:buNone/>
            </a:pPr>
            <a:r>
              <a:rPr lang="ru-RU" sz="2200" dirty="0" smtClean="0"/>
              <a:t>Другими </a:t>
            </a:r>
            <a:r>
              <a:rPr lang="ru-RU" sz="2200" dirty="0"/>
              <a:t>словами публичное выступление представляет собой процесс передачи информации, основная </a:t>
            </a:r>
            <a:r>
              <a:rPr lang="ru-RU" sz="2200" b="1" dirty="0"/>
              <a:t>цель которого - убедить слушателей в правильности тех или иных положений</a:t>
            </a:r>
            <a:r>
              <a:rPr lang="ru-RU" sz="2200" dirty="0" smtClean="0"/>
              <a:t>.</a:t>
            </a:r>
          </a:p>
          <a:p>
            <a:pPr marL="0" indent="0">
              <a:buNone/>
            </a:pPr>
            <a:r>
              <a:rPr lang="ru-RU" sz="2200" dirty="0" smtClean="0"/>
              <a:t>Публичное </a:t>
            </a:r>
            <a:r>
              <a:rPr lang="ru-RU" sz="2200" dirty="0"/>
              <a:t>выступление – это выступление не только на площадях и стадионах, по телевидению, и перед большой аудиторией. 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dirty="0" smtClean="0"/>
              <a:t>Публичным </a:t>
            </a:r>
            <a:r>
              <a:rPr lang="ru-RU" sz="2200" dirty="0"/>
              <a:t>выступлением может стать и обращение к руководству, и беседа с новым работодателем, и общение в дружеской компании. От хорошего публичного выступления зависит очень многое – подписанный контракт, новые клиенты, собственный рейтинг и признание в обществе. 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dirty="0" smtClean="0"/>
              <a:t>Яркое </a:t>
            </a:r>
            <a:r>
              <a:rPr lang="ru-RU" sz="2200" dirty="0"/>
              <a:t>и сильное выступление – это когда публика ловит каждое слово оратора, жест и изменение интонаций. Это умение вдохновлять и восхищать произнесённой речью</a:t>
            </a:r>
            <a:r>
              <a:rPr lang="ru-RU" sz="2200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1618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86605"/>
            <a:ext cx="8496944" cy="1126172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</a:rPr>
              <a:t>Задачи публичного выступления:</a:t>
            </a:r>
            <a:endParaRPr lang="ru-RU"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1" y="1845734"/>
            <a:ext cx="6768751" cy="402336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3600" dirty="0" smtClean="0"/>
              <a:t>Привлечь внимание к своему докладу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600" dirty="0" smtClean="0"/>
              <a:t>Удержать внимание на проблеме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600" dirty="0" smtClean="0"/>
              <a:t>Вызвать интерес («зацепить»)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600" dirty="0" smtClean="0"/>
              <a:t>Донести до слушателей необходимую информацию</a:t>
            </a:r>
          </a:p>
          <a:p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3077" y="2132856"/>
            <a:ext cx="2560542" cy="19569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622116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</a:rPr>
              <a:t>Этапы публичного выступления</a:t>
            </a:r>
            <a:endParaRPr lang="ru-RU"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7" y="1268760"/>
            <a:ext cx="7971224" cy="4600334"/>
          </a:xfrm>
        </p:spPr>
        <p:txBody>
          <a:bodyPr>
            <a:noAutofit/>
          </a:bodyPr>
          <a:lstStyle/>
          <a:p>
            <a:r>
              <a:rPr lang="ru-RU" sz="2800" dirty="0"/>
              <a:t>1. Подбор необходимого материала, содержания публичного выступления (изобретение</a:t>
            </a:r>
            <a:r>
              <a:rPr lang="ru-RU" sz="2800" dirty="0" smtClean="0"/>
              <a:t>).</a:t>
            </a:r>
            <a:endParaRPr lang="ru-RU" sz="2800" dirty="0"/>
          </a:p>
          <a:p>
            <a:r>
              <a:rPr lang="ru-RU" sz="2800" dirty="0"/>
              <a:t>2. Составление плана, распределение собранного материала в необходимой логической последовательности (расположение</a:t>
            </a:r>
            <a:r>
              <a:rPr lang="ru-RU" sz="2800" dirty="0" smtClean="0"/>
              <a:t>).</a:t>
            </a:r>
            <a:endParaRPr lang="ru-RU" sz="2800" dirty="0"/>
          </a:p>
          <a:p>
            <a:r>
              <a:rPr lang="ru-RU" sz="2800" dirty="0"/>
              <a:t>3. Словесное выражение, литературная обработка речи</a:t>
            </a:r>
            <a:r>
              <a:rPr lang="ru-RU" sz="2800" dirty="0" smtClean="0"/>
              <a:t>.</a:t>
            </a:r>
            <a:endParaRPr lang="ru-RU" sz="2800" dirty="0"/>
          </a:p>
          <a:p>
            <a:r>
              <a:rPr lang="ru-RU" sz="2800" dirty="0"/>
              <a:t>4. Заучивание, запоминание текста</a:t>
            </a:r>
            <a:r>
              <a:rPr lang="ru-RU" sz="2800" dirty="0" smtClean="0"/>
              <a:t>.</a:t>
            </a:r>
            <a:endParaRPr lang="ru-RU" sz="2800" dirty="0"/>
          </a:p>
          <a:p>
            <a:r>
              <a:rPr lang="ru-RU" sz="2800" dirty="0"/>
              <a:t>5. Произнесение</a:t>
            </a:r>
          </a:p>
        </p:txBody>
      </p:sp>
    </p:spTree>
    <p:extLst>
      <p:ext uri="{BB962C8B-B14F-4D97-AF65-F5344CB8AC3E}">
        <p14:creationId xmlns:p14="http://schemas.microsoft.com/office/powerpoint/2010/main" val="691910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</a:rPr>
              <a:t>Условия успеха (мастерства) выступления</a:t>
            </a:r>
            <a:endParaRPr lang="ru-RU"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59" y="1845734"/>
            <a:ext cx="5765265" cy="4023360"/>
          </a:xfrm>
        </p:spPr>
        <p:txBody>
          <a:bodyPr>
            <a:normAutofit lnSpcReduction="10000"/>
          </a:bodyPr>
          <a:lstStyle/>
          <a:p>
            <a:r>
              <a:rPr lang="ru-RU" sz="2800" dirty="0"/>
              <a:t>В ораторского искусстве выделяют три уровня мастерства публичного выступления или три условия успеха оратора</a:t>
            </a:r>
            <a:r>
              <a:rPr lang="ru-RU" sz="2800" dirty="0" smtClean="0"/>
              <a:t>:</a:t>
            </a:r>
            <a:endParaRPr lang="ru-RU" sz="2800" dirty="0"/>
          </a:p>
          <a:p>
            <a:r>
              <a:rPr lang="ru-RU" sz="2800" dirty="0"/>
              <a:t>   I. Владение материалом  («что говорить</a:t>
            </a:r>
            <a:r>
              <a:rPr lang="ru-RU" sz="2800" dirty="0" smtClean="0"/>
              <a:t>»);</a:t>
            </a:r>
            <a:endParaRPr lang="ru-RU" sz="2800" dirty="0"/>
          </a:p>
          <a:p>
            <a:r>
              <a:rPr lang="ru-RU" sz="2800" dirty="0"/>
              <a:t>   II. Владение собой («как говорить</a:t>
            </a:r>
            <a:r>
              <a:rPr lang="ru-RU" sz="2800" dirty="0" smtClean="0"/>
              <a:t>»);</a:t>
            </a:r>
            <a:endParaRPr lang="ru-RU" sz="2800" dirty="0"/>
          </a:p>
          <a:p>
            <a:r>
              <a:rPr lang="ru-RU" sz="2800" dirty="0"/>
              <a:t>   III. Образ оратора («кто говорит»).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8224" y="2852936"/>
            <a:ext cx="2452286" cy="2291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010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</a:rPr>
              <a:t>Структура ораторской деятельности</a:t>
            </a:r>
            <a:endParaRPr lang="ru-RU"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2800" dirty="0" smtClean="0"/>
              <a:t>В </a:t>
            </a:r>
            <a:r>
              <a:rPr lang="ru-RU" sz="2800" dirty="0"/>
              <a:t>ораторской деятельности выделяют 3 основных </a:t>
            </a:r>
            <a:r>
              <a:rPr lang="ru-RU" sz="2800" dirty="0" smtClean="0"/>
              <a:t>этапа</a:t>
            </a:r>
            <a:r>
              <a:rPr lang="ru-RU" sz="2800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err="1"/>
              <a:t>докоммуникативный</a:t>
            </a:r>
            <a:r>
              <a:rPr lang="ru-RU" sz="2800" dirty="0"/>
              <a:t> (подготовка к выступлению)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/>
              <a:t>коммуникативный (взаимодействие с аудиторией)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err="1"/>
              <a:t>посткоммуникативный</a:t>
            </a:r>
            <a:r>
              <a:rPr lang="ru-RU" sz="2800" dirty="0"/>
              <a:t> (анализ выступления, выводы) </a:t>
            </a:r>
          </a:p>
        </p:txBody>
      </p:sp>
    </p:spTree>
    <p:extLst>
      <p:ext uri="{BB962C8B-B14F-4D97-AF65-F5344CB8AC3E}">
        <p14:creationId xmlns:p14="http://schemas.microsoft.com/office/powerpoint/2010/main" val="231055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12617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Время подготовки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7899216" cy="402336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3200" dirty="0"/>
              <a:t>Публичное выступление – довольно сложная процедура. Успех напрямую зависит от проведённого перед ним объёма работы. </a:t>
            </a:r>
            <a:endParaRPr lang="ru-RU" sz="3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3200" b="1" dirty="0" smtClean="0"/>
              <a:t>Предварительная </a:t>
            </a:r>
            <a:r>
              <a:rPr lang="ru-RU" sz="3200" b="1" dirty="0"/>
              <a:t>подготовка должна превышать объем выступления по времени в 36 раз</a:t>
            </a:r>
            <a:r>
              <a:rPr lang="ru-RU" sz="3200" dirty="0"/>
              <a:t>. Т.е. на каждую минуту выступления должно уходить полчаса подготовительной работы.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38592999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1796</TotalTime>
  <Words>1621</Words>
  <Application>Microsoft Office PowerPoint</Application>
  <PresentationFormat>Экран (4:3)</PresentationFormat>
  <Paragraphs>155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Times New Roman</vt:lpstr>
      <vt:lpstr>Wingdings</vt:lpstr>
      <vt:lpstr>Ретро</vt:lpstr>
      <vt:lpstr>Егорлыкский район «Школа молодого специалиста»  Правила публичного выступления</vt:lpstr>
      <vt:lpstr>Презентация PowerPoint</vt:lpstr>
      <vt:lpstr>Риторика</vt:lpstr>
      <vt:lpstr>Публичное выступление</vt:lpstr>
      <vt:lpstr>Задачи публичного выступления:</vt:lpstr>
      <vt:lpstr>Этапы публичного выступления</vt:lpstr>
      <vt:lpstr>Условия успеха (мастерства) выступления</vt:lpstr>
      <vt:lpstr>Структура ораторской деятельности</vt:lpstr>
      <vt:lpstr>Время подготовки</vt:lpstr>
      <vt:lpstr>Тема выступления</vt:lpstr>
      <vt:lpstr>Тема выступления</vt:lpstr>
      <vt:lpstr>Составление текста. Подбор материала</vt:lpstr>
      <vt:lpstr>Мимика, жесты</vt:lpstr>
      <vt:lpstr>Мимика, жесты</vt:lpstr>
      <vt:lpstr>Мимика, жесты</vt:lpstr>
      <vt:lpstr>Мимика, жесты</vt:lpstr>
      <vt:lpstr>Тон, слова, реакция</vt:lpstr>
      <vt:lpstr>Подготовка</vt:lpstr>
      <vt:lpstr>1 шаг. Написание текста выступления</vt:lpstr>
      <vt:lpstr>2 шаг. Подготовка наглядно-иллюстративного материала</vt:lpstr>
      <vt:lpstr>3 шаг. Репетиция</vt:lpstr>
      <vt:lpstr>Выступление (7 минут) </vt:lpstr>
      <vt:lpstr>Вступление</vt:lpstr>
      <vt:lpstr>Основная часть</vt:lpstr>
      <vt:lpstr>Заключение</vt:lpstr>
      <vt:lpstr>Ответы на вопросы</vt:lpstr>
      <vt:lpstr>Типичные ошибки </vt:lpstr>
      <vt:lpstr>Ошибки публичного выступления</vt:lpstr>
      <vt:lpstr>УНИВЕРСАЛЬНАЯ ПАМЯТКА ПО ПОДГОТОВКЕ ПУБЛИЧНОГО ВЫСТУПЛЕНИЯ</vt:lpstr>
      <vt:lpstr>Список источников:</vt:lpstr>
      <vt:lpstr>«Крупный успех составляется из множества продуманных и предусмотренных мелочей»  В. Ключевский                                                                                                                               Спасибо за внимание!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User</cp:lastModifiedBy>
  <cp:revision>351</cp:revision>
  <dcterms:created xsi:type="dcterms:W3CDTF">2010-05-23T14:28:12Z</dcterms:created>
  <dcterms:modified xsi:type="dcterms:W3CDTF">2024-12-12T13:10:52Z</dcterms:modified>
</cp:coreProperties>
</file>